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73" r:id="rId2"/>
    <p:sldId id="374" r:id="rId3"/>
    <p:sldId id="375" r:id="rId4"/>
    <p:sldId id="376" r:id="rId5"/>
    <p:sldId id="381" r:id="rId6"/>
    <p:sldId id="378" r:id="rId7"/>
    <p:sldId id="377" r:id="rId8"/>
    <p:sldId id="379" r:id="rId9"/>
    <p:sldId id="380" r:id="rId10"/>
    <p:sldId id="382" r:id="rId11"/>
    <p:sldId id="383" r:id="rId12"/>
    <p:sldId id="384" r:id="rId13"/>
    <p:sldId id="393" r:id="rId14"/>
    <p:sldId id="394" r:id="rId15"/>
    <p:sldId id="395" r:id="rId16"/>
    <p:sldId id="385" r:id="rId17"/>
    <p:sldId id="401" r:id="rId18"/>
    <p:sldId id="396" r:id="rId19"/>
    <p:sldId id="386" r:id="rId20"/>
    <p:sldId id="397" r:id="rId21"/>
    <p:sldId id="405" r:id="rId22"/>
    <p:sldId id="398" r:id="rId23"/>
    <p:sldId id="387" r:id="rId24"/>
    <p:sldId id="399" r:id="rId25"/>
    <p:sldId id="406" r:id="rId26"/>
    <p:sldId id="407" r:id="rId27"/>
    <p:sldId id="408" r:id="rId28"/>
    <p:sldId id="409" r:id="rId29"/>
    <p:sldId id="410" r:id="rId30"/>
    <p:sldId id="411" r:id="rId31"/>
    <p:sldId id="412" r:id="rId32"/>
    <p:sldId id="413" r:id="rId33"/>
    <p:sldId id="414" r:id="rId34"/>
    <p:sldId id="415" r:id="rId35"/>
    <p:sldId id="416" r:id="rId36"/>
    <p:sldId id="417" r:id="rId37"/>
    <p:sldId id="418" r:id="rId38"/>
    <p:sldId id="419" r:id="rId39"/>
    <p:sldId id="420" r:id="rId40"/>
    <p:sldId id="421" r:id="rId41"/>
    <p:sldId id="422" r:id="rId42"/>
    <p:sldId id="423" r:id="rId43"/>
    <p:sldId id="424" r:id="rId44"/>
    <p:sldId id="425" r:id="rId45"/>
    <p:sldId id="426" r:id="rId46"/>
    <p:sldId id="427" r:id="rId47"/>
    <p:sldId id="428" r:id="rId48"/>
    <p:sldId id="429" r:id="rId49"/>
    <p:sldId id="430" r:id="rId50"/>
    <p:sldId id="431" r:id="rId51"/>
    <p:sldId id="402" r:id="rId52"/>
    <p:sldId id="432" r:id="rId53"/>
    <p:sldId id="438" r:id="rId54"/>
    <p:sldId id="433" r:id="rId55"/>
    <p:sldId id="434" r:id="rId56"/>
    <p:sldId id="435" r:id="rId57"/>
    <p:sldId id="436" r:id="rId58"/>
    <p:sldId id="437" r:id="rId59"/>
    <p:sldId id="403" r:id="rId60"/>
    <p:sldId id="388" r:id="rId61"/>
    <p:sldId id="404" r:id="rId62"/>
    <p:sldId id="453" r:id="rId63"/>
    <p:sldId id="439" r:id="rId64"/>
    <p:sldId id="389" r:id="rId65"/>
    <p:sldId id="391" r:id="rId66"/>
    <p:sldId id="440" r:id="rId67"/>
    <p:sldId id="390" r:id="rId68"/>
    <p:sldId id="441" r:id="rId69"/>
    <p:sldId id="392" r:id="rId70"/>
    <p:sldId id="442" r:id="rId71"/>
    <p:sldId id="452" r:id="rId72"/>
    <p:sldId id="450" r:id="rId73"/>
    <p:sldId id="451" r:id="rId74"/>
    <p:sldId id="443" r:id="rId75"/>
    <p:sldId id="444" r:id="rId76"/>
    <p:sldId id="445" r:id="rId77"/>
    <p:sldId id="446" r:id="rId78"/>
    <p:sldId id="447" r:id="rId7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57" autoAdjust="0"/>
  </p:normalViewPr>
  <p:slideViewPr>
    <p:cSldViewPr>
      <p:cViewPr>
        <p:scale>
          <a:sx n="100" d="100"/>
          <a:sy n="100" d="100"/>
        </p:scale>
        <p:origin x="-1968" y="-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55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4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18B38-82A3-47DE-B4CD-5139A0FC57D7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37C9C9-294B-427E-8143-8540E352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760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C424-AC0B-43E1-BEE3-B8A2BA3D0B2E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441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369A6-2373-4A05-A610-5F6A34BFBE76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27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6000-E4CE-4BD2-9EEE-D1F8EAAC3015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23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>
              <a:defRPr sz="3600" b="1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9977" y="1196752"/>
            <a:ext cx="8229600" cy="4958011"/>
          </a:xfrm>
        </p:spPr>
        <p:txBody>
          <a:bodyPr anchor="ctr"/>
          <a:lstStyle>
            <a:lvl1pPr marL="0" indent="0" algn="just">
              <a:lnSpc>
                <a:spcPct val="150000"/>
              </a:lnSpc>
              <a:buFont typeface="Wingdings" panose="05000000000000000000" pitchFamily="2" charset="2"/>
              <a:buNone/>
              <a:defRPr sz="2000" baseline="0">
                <a:latin typeface="HY강B" pitchFamily="18" charset="-127"/>
              </a:defRPr>
            </a:lvl1pPr>
            <a:lvl2pPr marL="742950" indent="-285750" algn="just">
              <a:lnSpc>
                <a:spcPct val="150000"/>
              </a:lnSpc>
              <a:buFont typeface="Wingdings" panose="05000000000000000000" pitchFamily="2" charset="2"/>
              <a:buChar char="§"/>
              <a:defRPr sz="2000" baseline="0"/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C358-D6A4-4DC0-9EE9-A1C5357CCF57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403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8F7A8-9A0E-4163-B2CF-28FAAA408268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291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62BC-2957-426C-9D9A-6B10212DB1E4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16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F9E6-1293-4AEE-B82A-9CCEA7F3E1C6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89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8C3C2-9818-456F-BCDA-F8500905FA58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467544" y="1412776"/>
            <a:ext cx="82809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751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1C4E-A3D3-47AE-93ED-1B41B0151C06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24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5EEEF-3393-4F29-82D2-3EF1FDF46BC7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31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5C632-6F07-4E0B-94AD-FD23DC7EF17D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54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A0123-67E1-438D-A3BF-52F17892FF6B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3C246-72FF-407B-AA0A-46F35C4A5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613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2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0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49.png"/><Relationship Id="rId9" Type="http://schemas.openxmlformats.org/officeDocument/2006/relationships/image" Target="../media/image52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738735"/>
          </a:xfrm>
        </p:spPr>
        <p:txBody>
          <a:bodyPr>
            <a:noAutofit/>
          </a:bodyPr>
          <a:lstStyle/>
          <a:p>
            <a:r>
              <a:rPr lang="ko-KR" altLang="en-US" sz="6000" dirty="0" smtClean="0"/>
              <a:t>들어가기에 앞서</a:t>
            </a:r>
            <a:endParaRPr lang="ko-KR" altLang="en-US" sz="6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98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4367510"/>
          </a:xfrm>
        </p:spPr>
        <p:txBody>
          <a:bodyPr>
            <a:noAutofit/>
          </a:bodyPr>
          <a:lstStyle/>
          <a:p>
            <a:r>
              <a:rPr lang="ko-KR" altLang="en-US" sz="6000" dirty="0" smtClean="0"/>
              <a:t>아무거나</a:t>
            </a:r>
            <a:r>
              <a:rPr lang="en-US" altLang="ko-KR" sz="6000" dirty="0" smtClean="0"/>
              <a:t>? </a:t>
            </a:r>
            <a:r>
              <a:rPr lang="ko-KR" altLang="en-US" sz="6000" dirty="0" smtClean="0"/>
              <a:t>뭐라도</a:t>
            </a:r>
            <a:r>
              <a:rPr lang="en-US" altLang="ko-KR" sz="6000" dirty="0" smtClean="0"/>
              <a:t>?</a:t>
            </a:r>
            <a:br>
              <a:rPr lang="en-US" altLang="ko-KR" sz="6000" dirty="0" smtClean="0"/>
            </a:br>
            <a:r>
              <a:rPr lang="en-US" altLang="ko-KR" sz="6000" dirty="0" smtClean="0"/>
              <a:t>Nope!</a:t>
            </a:r>
            <a:br>
              <a:rPr lang="en-US" altLang="ko-KR" sz="6000" dirty="0" smtClean="0"/>
            </a:br>
            <a:r>
              <a:rPr lang="ko-KR" altLang="en-US" sz="6000" dirty="0" smtClean="0"/>
              <a:t>총망라해서 정리</a:t>
            </a:r>
            <a:r>
              <a:rPr lang="en-US" altLang="ko-KR" sz="6000" dirty="0" smtClean="0"/>
              <a:t>…</a:t>
            </a:r>
            <a:br>
              <a:rPr lang="en-US" altLang="ko-KR" sz="6000" dirty="0" smtClean="0"/>
            </a:br>
            <a:r>
              <a:rPr lang="ko-KR" altLang="en-US" sz="6000" dirty="0" smtClean="0"/>
              <a:t>그리고 버린다</a:t>
            </a:r>
            <a:r>
              <a:rPr lang="en-US" altLang="ko-KR" sz="6000" dirty="0" smtClean="0"/>
              <a:t>…</a:t>
            </a:r>
            <a:endParaRPr lang="ko-KR" altLang="en-US" sz="6000" dirty="0">
              <a:solidFill>
                <a:srgbClr val="00B05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25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4367510"/>
          </a:xfrm>
        </p:spPr>
        <p:txBody>
          <a:bodyPr>
            <a:noAutofit/>
          </a:bodyPr>
          <a:lstStyle/>
          <a:p>
            <a:r>
              <a:rPr lang="en-US" altLang="ko-KR" sz="5400" dirty="0" smtClean="0"/>
              <a:t>Question 1.</a:t>
            </a:r>
            <a:br>
              <a:rPr lang="en-US" altLang="ko-KR" sz="5400" dirty="0" smtClean="0"/>
            </a:br>
            <a:r>
              <a:rPr lang="en-US" altLang="ko-KR" sz="5400" dirty="0" smtClean="0"/>
              <a:t>Platform</a:t>
            </a:r>
            <a:r>
              <a:rPr lang="ko-KR" altLang="en-US" sz="5400" dirty="0" smtClean="0"/>
              <a:t>이란 무엇인가</a:t>
            </a:r>
            <a:r>
              <a:rPr lang="en-US" altLang="ko-KR" sz="5400" dirty="0" smtClean="0"/>
              <a:t>?</a:t>
            </a:r>
            <a:endParaRPr lang="ko-KR" altLang="en-US" sz="5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02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1" y="1116076"/>
            <a:ext cx="1600460" cy="26369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" t="21651" r="7958" b="30050"/>
          <a:stretch/>
        </p:blipFill>
        <p:spPr>
          <a:xfrm>
            <a:off x="3001556" y="1573494"/>
            <a:ext cx="3756940" cy="21602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54" y="1764148"/>
            <a:ext cx="2528689" cy="16837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39952" y="380234"/>
            <a:ext cx="129614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/>
              <a:t>PC</a:t>
            </a:r>
            <a:endParaRPr lang="en-US" altLang="ko-KR" sz="3200" b="1" dirty="0" smtClean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226" y="380234"/>
            <a:ext cx="129614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/>
              <a:t>WEB</a:t>
            </a:r>
            <a:endParaRPr lang="en-US" altLang="ko-KR" sz="3200" b="1" dirty="0" smtClean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4288" y="332656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/>
              <a:t>MOBILE</a:t>
            </a:r>
            <a:endParaRPr lang="en-US" altLang="ko-KR" sz="3200" b="1" dirty="0" smtClean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43808" y="4858369"/>
            <a:ext cx="129614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200" b="1" dirty="0" smtClean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89274" y="4441460"/>
            <a:ext cx="45392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/>
              <a:t>그 외 </a:t>
            </a:r>
            <a:r>
              <a:rPr lang="en-US" altLang="ko-KR" sz="3200" dirty="0" smtClean="0"/>
              <a:t>Embedded ? IOT?</a:t>
            </a:r>
          </a:p>
          <a:p>
            <a:pPr algn="ctr">
              <a:lnSpc>
                <a:spcPct val="150000"/>
              </a:lnSpc>
            </a:pPr>
            <a:r>
              <a:rPr lang="en-US" altLang="ko-KR" sz="3200" dirty="0"/>
              <a:t> </a:t>
            </a:r>
            <a:r>
              <a:rPr lang="en-US" altLang="ko-KR" sz="3200" dirty="0" smtClean="0"/>
              <a:t> Arduino, </a:t>
            </a:r>
            <a:r>
              <a:rPr lang="en-US" altLang="ko-KR" sz="3200" dirty="0" err="1" smtClean="0"/>
              <a:t>Raspbaerrpi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4722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1" y="1099302"/>
            <a:ext cx="1600460" cy="26369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" t="21651" r="7958" b="30050"/>
          <a:stretch/>
        </p:blipFill>
        <p:spPr>
          <a:xfrm>
            <a:off x="3001556" y="1556720"/>
            <a:ext cx="3756940" cy="21602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54" y="1747374"/>
            <a:ext cx="2528689" cy="16837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97068" y="631821"/>
            <a:ext cx="1890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smtClean="0"/>
              <a:t>운영체제</a:t>
            </a:r>
            <a:endParaRPr lang="en-US" altLang="ko-KR" sz="3200" b="1" dirty="0" smtClean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0633" y="683803"/>
            <a:ext cx="2259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err="1" smtClean="0"/>
              <a:t>웹브라우저</a:t>
            </a:r>
            <a:endParaRPr lang="en-US" altLang="ko-KR" sz="3200" b="1" dirty="0" smtClean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76256" y="407566"/>
            <a:ext cx="1944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모바일</a:t>
            </a:r>
            <a:endParaRPr lang="en-US" altLang="ko-KR" sz="3200" dirty="0" smtClean="0"/>
          </a:p>
          <a:p>
            <a:pPr algn="ctr"/>
            <a:r>
              <a:rPr lang="ko-KR" altLang="en-US" sz="3200" dirty="0" smtClean="0"/>
              <a:t>운영체제</a:t>
            </a:r>
            <a:endParaRPr lang="en-US" altLang="ko-KR" sz="3200" b="1" dirty="0" smtClean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43808" y="4841595"/>
            <a:ext cx="129614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200" b="1" dirty="0" smtClean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373" y="3736214"/>
            <a:ext cx="2321590" cy="21503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63190" t="18422" b="4957"/>
          <a:stretch/>
        </p:blipFill>
        <p:spPr>
          <a:xfrm>
            <a:off x="4106452" y="3632838"/>
            <a:ext cx="1332322" cy="108012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t="9997" r="32831"/>
          <a:stretch/>
        </p:blipFill>
        <p:spPr>
          <a:xfrm>
            <a:off x="3626528" y="4736216"/>
            <a:ext cx="2431194" cy="12687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r="5948"/>
          <a:stretch/>
        </p:blipFill>
        <p:spPr>
          <a:xfrm>
            <a:off x="6761051" y="4132938"/>
            <a:ext cx="2382949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8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" t="21651" r="7958" b="30050"/>
          <a:stretch/>
        </p:blipFill>
        <p:spPr>
          <a:xfrm>
            <a:off x="3001556" y="1556720"/>
            <a:ext cx="3756940" cy="21602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51720" y="260648"/>
            <a:ext cx="5563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00B050"/>
                </a:solidFill>
              </a:rPr>
              <a:t>PC</a:t>
            </a:r>
            <a:r>
              <a:rPr lang="en-US" altLang="ko-KR" sz="3200" dirty="0" smtClean="0"/>
              <a:t>: </a:t>
            </a:r>
            <a:r>
              <a:rPr lang="ko-KR" altLang="en-US" sz="3200" dirty="0" smtClean="0"/>
              <a:t>응용 소프트웨어</a:t>
            </a:r>
            <a:r>
              <a:rPr lang="en-US" altLang="ko-KR" sz="3200" dirty="0" smtClean="0"/>
              <a:t>(Application S/W)</a:t>
            </a:r>
            <a:endParaRPr lang="en-US" altLang="ko-KR" sz="3200" b="1" dirty="0" smtClean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43808" y="4841595"/>
            <a:ext cx="129614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200" b="1" dirty="0" smtClean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63190" t="18422" b="4957"/>
          <a:stretch/>
        </p:blipFill>
        <p:spPr>
          <a:xfrm>
            <a:off x="2956277" y="4083897"/>
            <a:ext cx="1332322" cy="108012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9997" r="32831"/>
          <a:stretch/>
        </p:blipFill>
        <p:spPr>
          <a:xfrm>
            <a:off x="3005391" y="5486441"/>
            <a:ext cx="2431194" cy="12687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1440160" cy="14401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71" y="3212976"/>
            <a:ext cx="1115963" cy="12410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5" t="21754" r="17239" b="18616"/>
          <a:stretch/>
        </p:blipFill>
        <p:spPr>
          <a:xfrm>
            <a:off x="7559824" y="1192948"/>
            <a:ext cx="1584176" cy="13681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18" y="2664823"/>
            <a:ext cx="1262577" cy="126257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05407" y="3927400"/>
            <a:ext cx="55638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.Net</a:t>
            </a:r>
            <a:r>
              <a:rPr lang="en-US" altLang="ko-KR" sz="3200" dirty="0"/>
              <a:t> </a:t>
            </a:r>
            <a:r>
              <a:rPr lang="en-US" altLang="ko-KR" sz="3200" dirty="0" smtClean="0"/>
              <a:t>Framework, C#,</a:t>
            </a:r>
          </a:p>
          <a:p>
            <a:pPr algn="ctr"/>
            <a:r>
              <a:rPr lang="en-US" altLang="ko-KR" sz="3200" dirty="0"/>
              <a:t>Visual Basic,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/>
              <a:t>Winapi</a:t>
            </a:r>
            <a:r>
              <a:rPr lang="en-US" altLang="ko-KR" sz="3200" dirty="0" smtClean="0"/>
              <a:t>, MFC, Java Swing, Python, QT</a:t>
            </a:r>
          </a:p>
          <a:p>
            <a:pPr algn="ctr"/>
            <a:r>
              <a:rPr lang="en-US" altLang="ko-KR" sz="3200" dirty="0" smtClean="0"/>
              <a:t>IDE: VS, </a:t>
            </a:r>
            <a:r>
              <a:rPr lang="en-US" altLang="ko-KR" sz="3200" dirty="0" err="1" smtClean="0"/>
              <a:t>Pycharm</a:t>
            </a:r>
            <a:endParaRPr lang="en-US" altLang="ko-KR" sz="32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72366" y="5116601"/>
            <a:ext cx="3720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Cocoa, Python, QT</a:t>
            </a:r>
          </a:p>
          <a:p>
            <a:pPr algn="ctr"/>
            <a:r>
              <a:rPr lang="en-US" altLang="ko-KR" sz="3200" dirty="0" err="1" smtClean="0"/>
              <a:t>IDE:Xcode</a:t>
            </a:r>
            <a:endParaRPr lang="en-US" altLang="ko-KR" sz="3200" b="1" dirty="0" smtClean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71908" y="6093296"/>
            <a:ext cx="3720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Linux Ubuntu</a:t>
            </a:r>
            <a:r>
              <a:rPr lang="ko-KR" altLang="en-US" sz="3200" dirty="0" smtClean="0"/>
              <a:t>는</a:t>
            </a:r>
            <a:r>
              <a:rPr lang="en-US" altLang="ko-KR" sz="3200" dirty="0" smtClean="0"/>
              <a:t>???</a:t>
            </a:r>
            <a:endParaRPr lang="en-US" altLang="ko-KR" sz="32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94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4367510"/>
          </a:xfrm>
        </p:spPr>
        <p:txBody>
          <a:bodyPr>
            <a:noAutofit/>
          </a:bodyPr>
          <a:lstStyle/>
          <a:p>
            <a:r>
              <a:rPr lang="en-US" altLang="ko-KR" sz="5400" dirty="0" smtClean="0"/>
              <a:t>Question 2.</a:t>
            </a:r>
            <a:br>
              <a:rPr lang="en-US" altLang="ko-KR" sz="5400" dirty="0" smtClean="0"/>
            </a:br>
            <a:r>
              <a:rPr lang="ko-KR" altLang="en-US" sz="5400" dirty="0" smtClean="0"/>
              <a:t>어플리케이션의 </a:t>
            </a:r>
            <a:r>
              <a:rPr lang="en-US" altLang="ko-KR" sz="5400" dirty="0" smtClean="0"/>
              <a:t>3</a:t>
            </a:r>
            <a:r>
              <a:rPr lang="ko-KR" altLang="en-US" sz="5400" dirty="0" smtClean="0"/>
              <a:t>요소</a:t>
            </a:r>
            <a:endParaRPr lang="ko-KR" altLang="en-US" sz="5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6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436751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4400" dirty="0" smtClean="0"/>
              <a:t>1. </a:t>
            </a:r>
            <a:r>
              <a:rPr lang="ko-KR" altLang="en-US" sz="4400" dirty="0" err="1" smtClean="0">
                <a:solidFill>
                  <a:srgbClr val="FF0000"/>
                </a:solidFill>
              </a:rPr>
              <a:t>제어처리</a:t>
            </a:r>
            <a:r>
              <a:rPr lang="en-US" altLang="ko-KR" sz="4400" dirty="0" smtClean="0"/>
              <a:t>: for, if, </a:t>
            </a:r>
            <a:r>
              <a:rPr lang="ko-KR" altLang="en-US" sz="4400" dirty="0" smtClean="0">
                <a:solidFill>
                  <a:srgbClr val="00B050"/>
                </a:solidFill>
              </a:rPr>
              <a:t>네트워크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en-US" altLang="ko-KR" sz="4400" dirty="0" smtClean="0"/>
              <a:t>2. </a:t>
            </a:r>
            <a:r>
              <a:rPr lang="ko-KR" altLang="en-US" sz="4400" dirty="0" smtClean="0">
                <a:solidFill>
                  <a:srgbClr val="FF0000"/>
                </a:solidFill>
              </a:rPr>
              <a:t>데이터</a:t>
            </a:r>
            <a:r>
              <a:rPr lang="en-US" altLang="ko-KR" sz="4400" dirty="0" smtClean="0"/>
              <a:t>: </a:t>
            </a:r>
            <a:r>
              <a:rPr lang="ko-KR" altLang="en-US" sz="4400" dirty="0" smtClean="0"/>
              <a:t>배열</a:t>
            </a:r>
            <a:r>
              <a:rPr lang="en-US" altLang="ko-KR" sz="4400" dirty="0" smtClean="0"/>
              <a:t>,</a:t>
            </a:r>
            <a:r>
              <a:rPr lang="ko-KR" altLang="en-US" sz="4400" dirty="0" smtClean="0"/>
              <a:t>객체</a:t>
            </a:r>
            <a:r>
              <a:rPr lang="en-US" altLang="ko-KR" sz="4400" dirty="0" smtClean="0"/>
              <a:t>,</a:t>
            </a:r>
            <a:r>
              <a:rPr lang="ko-KR" altLang="en-US" sz="4400" dirty="0" smtClean="0"/>
              <a:t>파일</a:t>
            </a:r>
            <a:r>
              <a:rPr lang="en-US" altLang="ko-KR" sz="4400" dirty="0" smtClean="0"/>
              <a:t>,DB</a:t>
            </a:r>
            <a:br>
              <a:rPr lang="en-US" altLang="ko-KR" sz="4400" dirty="0" smtClean="0"/>
            </a:br>
            <a:r>
              <a:rPr lang="en-US" altLang="ko-KR" sz="4400" dirty="0" smtClean="0"/>
              <a:t>3. </a:t>
            </a:r>
            <a:r>
              <a:rPr lang="en-US" altLang="ko-KR" sz="4400" dirty="0" smtClean="0">
                <a:solidFill>
                  <a:srgbClr val="FF0000"/>
                </a:solidFill>
              </a:rPr>
              <a:t>GUI</a:t>
            </a:r>
            <a:r>
              <a:rPr lang="en-US" altLang="ko-KR" sz="4400" dirty="0" smtClean="0"/>
              <a:t>: </a:t>
            </a:r>
            <a:r>
              <a:rPr lang="ko-KR" altLang="en-US" sz="4400" dirty="0" smtClean="0"/>
              <a:t>화면</a:t>
            </a:r>
            <a:r>
              <a:rPr lang="en-US" altLang="ko-KR" sz="4400" dirty="0" smtClean="0"/>
              <a:t>, </a:t>
            </a:r>
            <a:r>
              <a:rPr lang="ko-KR" altLang="en-US" sz="4400" dirty="0" err="1" smtClean="0">
                <a:solidFill>
                  <a:srgbClr val="00B050"/>
                </a:solidFill>
              </a:rPr>
              <a:t>이벤트연결</a:t>
            </a:r>
            <a:endParaRPr lang="ko-KR" altLang="en-US" sz="4400" dirty="0">
              <a:solidFill>
                <a:srgbClr val="00B05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16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38" y="1412776"/>
            <a:ext cx="5591175" cy="1123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9905" y="323945"/>
            <a:ext cx="7643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00B050"/>
                </a:solidFill>
              </a:rPr>
              <a:t>PC</a:t>
            </a:r>
            <a:r>
              <a:rPr lang="en-US" altLang="ko-KR" sz="3200" dirty="0" smtClean="0"/>
              <a:t>: Network Program?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8" t="25851" r="9010" b="31100"/>
          <a:stretch/>
        </p:blipFill>
        <p:spPr>
          <a:xfrm>
            <a:off x="5940152" y="2531979"/>
            <a:ext cx="915512" cy="17061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09756" y="2656379"/>
            <a:ext cx="1922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Server?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942" y="4888293"/>
            <a:ext cx="3384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Socket?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0070C0"/>
                </a:solidFill>
              </a:rPr>
              <a:t>Web?</a:t>
            </a:r>
          </a:p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TCP/IP? </a:t>
            </a:r>
            <a:r>
              <a:rPr lang="en-US" altLang="ko-KR" sz="3200" dirty="0" smtClean="0">
                <a:solidFill>
                  <a:srgbClr val="0070C0"/>
                </a:solidFill>
              </a:rPr>
              <a:t>HTTP?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" t="21651" r="7958" b="30050"/>
          <a:stretch/>
        </p:blipFill>
        <p:spPr>
          <a:xfrm>
            <a:off x="1603187" y="2628828"/>
            <a:ext cx="2874321" cy="165273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984" y="4869160"/>
            <a:ext cx="1089848" cy="13040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42832" y="4747326"/>
            <a:ext cx="1922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Database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419872" y="4365104"/>
            <a:ext cx="2160240" cy="12241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09085" y="4721209"/>
            <a:ext cx="1922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FF0000"/>
                </a:solidFill>
              </a:rPr>
              <a:t>가능</a:t>
            </a:r>
            <a:r>
              <a:rPr lang="en-US" altLang="ko-KR" sz="3200" dirty="0">
                <a:solidFill>
                  <a:srgbClr val="FF0000"/>
                </a:solidFill>
              </a:rPr>
              <a:t>?</a:t>
            </a:r>
            <a:endParaRPr lang="en-US" altLang="ko-KR" sz="3200" dirty="0" smtClean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/>
          <p:cNvCxnSpPr>
            <a:stCxn id="9" idx="2"/>
            <a:endCxn id="2" idx="0"/>
          </p:cNvCxnSpPr>
          <p:nvPr/>
        </p:nvCxnSpPr>
        <p:spPr>
          <a:xfrm>
            <a:off x="6397908" y="4238160"/>
            <a:ext cx="0" cy="631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96258" y="5243716"/>
            <a:ext cx="15550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o</a:t>
            </a:r>
            <a:r>
              <a:rPr lang="en-US" altLang="ko-KR" sz="3200" dirty="0" smtClean="0"/>
              <a:t>racle,</a:t>
            </a:r>
          </a:p>
          <a:p>
            <a:pPr algn="ctr"/>
            <a:r>
              <a:rPr lang="en-US" altLang="ko-KR" sz="3200" dirty="0" smtClean="0"/>
              <a:t>my </a:t>
            </a:r>
            <a:r>
              <a:rPr lang="en-US" altLang="ko-KR" sz="3200" dirty="0" err="1" smtClean="0"/>
              <a:t>sql</a:t>
            </a:r>
            <a:r>
              <a:rPr lang="en-US" altLang="ko-KR" sz="3200" dirty="0" smtClean="0"/>
              <a:t>,</a:t>
            </a:r>
          </a:p>
          <a:p>
            <a:pPr algn="ctr"/>
            <a:r>
              <a:rPr lang="en-US" altLang="ko-KR" sz="3200" dirty="0" err="1"/>
              <a:t>m</a:t>
            </a:r>
            <a:r>
              <a:rPr lang="en-US" altLang="ko-KR" sz="3200" dirty="0" err="1" smtClean="0"/>
              <a:t>s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/>
              <a:t>sql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374570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110" y="1099302"/>
            <a:ext cx="1600460" cy="26369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59832" y="410190"/>
            <a:ext cx="3306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rgbClr val="00B050"/>
                </a:solidFill>
              </a:rPr>
              <a:t>모바일</a:t>
            </a:r>
            <a:r>
              <a:rPr lang="en-US" altLang="ko-KR" sz="3200" dirty="0" smtClean="0"/>
              <a:t>: </a:t>
            </a:r>
            <a:r>
              <a:rPr lang="ko-KR" altLang="en-US" sz="3200" dirty="0" smtClean="0"/>
              <a:t>앱</a:t>
            </a:r>
            <a:r>
              <a:rPr lang="en-US" altLang="ko-KR" sz="3200" dirty="0" smtClean="0"/>
              <a:t>(App)</a:t>
            </a:r>
            <a:endParaRPr lang="en-US" altLang="ko-KR" sz="3200" b="1" dirty="0" smtClean="0">
              <a:solidFill>
                <a:srgbClr val="0070C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5948"/>
          <a:stretch/>
        </p:blipFill>
        <p:spPr>
          <a:xfrm>
            <a:off x="3131840" y="4132938"/>
            <a:ext cx="2382949" cy="13811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7504" y="3736214"/>
            <a:ext cx="3306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Swift, </a:t>
            </a:r>
            <a:r>
              <a:rPr lang="en-US" altLang="ko-KR" sz="3200" dirty="0" err="1" smtClean="0"/>
              <a:t>XCode</a:t>
            </a:r>
            <a:endParaRPr lang="en-US" altLang="ko-KR" sz="3200" b="1" dirty="0" smtClean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3570" y="3736214"/>
            <a:ext cx="33061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Java, </a:t>
            </a:r>
            <a:r>
              <a:rPr lang="en-US" altLang="ko-KR" sz="3200" dirty="0" err="1" smtClean="0"/>
              <a:t>Kotlin</a:t>
            </a:r>
            <a:endParaRPr lang="en-US" altLang="ko-KR" sz="3200" dirty="0" smtClean="0"/>
          </a:p>
          <a:p>
            <a:pPr algn="ctr"/>
            <a:r>
              <a:rPr lang="en-US" altLang="ko-KR" sz="3200" dirty="0" smtClean="0"/>
              <a:t>Android Studio</a:t>
            </a:r>
            <a:endParaRPr lang="en-US" altLang="ko-KR" sz="3200" b="1" dirty="0" smtClean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6955" y="1725107"/>
            <a:ext cx="33061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Mobile Web?</a:t>
            </a:r>
          </a:p>
          <a:p>
            <a:pPr algn="ctr"/>
            <a:r>
              <a:rPr lang="en-US" altLang="ko-KR" sz="3200" dirty="0" err="1" smtClean="0"/>
              <a:t>html,css,js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인가</a:t>
            </a:r>
            <a:r>
              <a:rPr lang="en-US" altLang="ko-KR" sz="3200" dirty="0" smtClean="0"/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20073" y="1725107"/>
            <a:ext cx="3466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Network Program?</a:t>
            </a:r>
          </a:p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Socket?</a:t>
            </a:r>
            <a:r>
              <a:rPr lang="en-US" altLang="ko-KR" sz="3200" dirty="0" smtClean="0"/>
              <a:t> Web?</a:t>
            </a:r>
          </a:p>
          <a:p>
            <a:pPr algn="ctr"/>
            <a:r>
              <a:rPr lang="en-US" altLang="ko-KR" sz="3200" dirty="0" smtClean="0"/>
              <a:t>Server?</a:t>
            </a:r>
          </a:p>
        </p:txBody>
      </p:sp>
    </p:spTree>
    <p:extLst>
      <p:ext uri="{BB962C8B-B14F-4D97-AF65-F5344CB8AC3E}">
        <p14:creationId xmlns:p14="http://schemas.microsoft.com/office/powerpoint/2010/main" val="324159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803615"/>
            <a:ext cx="5591175" cy="1123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284984"/>
            <a:ext cx="1116124" cy="18389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9905" y="61475"/>
            <a:ext cx="7643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00B050"/>
                </a:solidFill>
              </a:rPr>
              <a:t>Mobile</a:t>
            </a:r>
            <a:r>
              <a:rPr lang="en-US" altLang="ko-KR" sz="3200" dirty="0" smtClean="0"/>
              <a:t>: Network Program?</a:t>
            </a:r>
          </a:p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Socket?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FF0000"/>
                </a:solidFill>
              </a:rPr>
              <a:t>Web? Server?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8" t="25851" r="9010" b="31100"/>
          <a:stretch/>
        </p:blipFill>
        <p:spPr>
          <a:xfrm>
            <a:off x="5724128" y="3501008"/>
            <a:ext cx="915512" cy="17061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5589240"/>
            <a:ext cx="1922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Server?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1560" y="5279132"/>
            <a:ext cx="3384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Socket?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0070C0"/>
                </a:solidFill>
              </a:rPr>
              <a:t>Web?</a:t>
            </a:r>
          </a:p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TCP/IP? </a:t>
            </a:r>
            <a:r>
              <a:rPr lang="en-US" altLang="ko-KR" sz="3200" dirty="0" smtClean="0">
                <a:solidFill>
                  <a:srgbClr val="0070C0"/>
                </a:solidFill>
              </a:rPr>
              <a:t>HTTP?</a:t>
            </a:r>
          </a:p>
        </p:txBody>
      </p:sp>
    </p:spTree>
    <p:extLst>
      <p:ext uri="{BB962C8B-B14F-4D97-AF65-F5344CB8AC3E}">
        <p14:creationId xmlns:p14="http://schemas.microsoft.com/office/powerpoint/2010/main" val="153479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4367510"/>
          </a:xfrm>
        </p:spPr>
        <p:txBody>
          <a:bodyPr>
            <a:noAutofit/>
          </a:bodyPr>
          <a:lstStyle/>
          <a:p>
            <a:r>
              <a:rPr lang="ko-KR" altLang="en-US" sz="6000" dirty="0" err="1" smtClean="0"/>
              <a:t>육하</a:t>
            </a:r>
            <a:r>
              <a:rPr lang="ko-KR" altLang="en-US" sz="6000" dirty="0" smtClean="0"/>
              <a:t> 원칙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누가</a:t>
            </a:r>
            <a:r>
              <a:rPr lang="en-US" altLang="ko-KR" sz="6000" dirty="0" smtClean="0"/>
              <a:t>,</a:t>
            </a:r>
            <a:r>
              <a:rPr lang="ko-KR" altLang="en-US" sz="6000" dirty="0" smtClean="0">
                <a:solidFill>
                  <a:srgbClr val="00B050"/>
                </a:solidFill>
              </a:rPr>
              <a:t>언제</a:t>
            </a:r>
            <a:r>
              <a:rPr lang="en-US" altLang="ko-KR" sz="6000" dirty="0" smtClean="0"/>
              <a:t>,</a:t>
            </a:r>
            <a:r>
              <a:rPr lang="ko-KR" altLang="en-US" sz="6000" dirty="0" smtClean="0"/>
              <a:t>어디서</a:t>
            </a:r>
            <a:r>
              <a:rPr lang="en-US" altLang="ko-KR" sz="6000" dirty="0" smtClean="0"/>
              <a:t>,</a:t>
            </a:r>
            <a:br>
              <a:rPr lang="en-US" altLang="ko-KR" sz="6000" dirty="0" smtClean="0"/>
            </a:br>
            <a:r>
              <a:rPr lang="ko-KR" altLang="en-US" sz="6000" dirty="0" smtClean="0">
                <a:solidFill>
                  <a:srgbClr val="FF0000"/>
                </a:solidFill>
              </a:rPr>
              <a:t>무엇을</a:t>
            </a:r>
            <a:r>
              <a:rPr lang="en-US" altLang="ko-KR" sz="6000" dirty="0" smtClean="0">
                <a:solidFill>
                  <a:srgbClr val="FF0000"/>
                </a:solidFill>
              </a:rPr>
              <a:t>,</a:t>
            </a:r>
            <a:r>
              <a:rPr lang="ko-KR" altLang="en-US" sz="6000" dirty="0" smtClean="0">
                <a:solidFill>
                  <a:srgbClr val="FF0000"/>
                </a:solidFill>
              </a:rPr>
              <a:t>어떻게</a:t>
            </a:r>
            <a:r>
              <a:rPr lang="en-US" altLang="ko-KR" sz="6000" dirty="0" smtClean="0"/>
              <a:t>,</a:t>
            </a:r>
            <a:r>
              <a:rPr lang="ko-KR" altLang="en-US" sz="6000" dirty="0" smtClean="0">
                <a:solidFill>
                  <a:srgbClr val="00B050"/>
                </a:solidFill>
              </a:rPr>
              <a:t>왜</a:t>
            </a:r>
            <a:endParaRPr lang="ko-KR" altLang="en-US" sz="6000" dirty="0">
              <a:solidFill>
                <a:srgbClr val="00B05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6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196752"/>
            <a:ext cx="5591175" cy="1123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16297"/>
            <a:ext cx="1116124" cy="18389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9905" y="251937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Socket?</a:t>
            </a:r>
            <a:r>
              <a:rPr lang="en-US" altLang="ko-KR" sz="3200" dirty="0" smtClean="0"/>
              <a:t> </a:t>
            </a:r>
            <a:r>
              <a:rPr lang="en-US" altLang="ko-KR" sz="3200" strike="sngStrike" dirty="0" smtClean="0"/>
              <a:t>Web?</a:t>
            </a:r>
            <a:r>
              <a:rPr lang="en-US" altLang="ko-KR" sz="3200" dirty="0" smtClean="0">
                <a:solidFill>
                  <a:srgbClr val="FF0000"/>
                </a:solidFill>
              </a:rPr>
              <a:t> Server?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8" t="25851" r="9010" b="31100"/>
          <a:stretch/>
        </p:blipFill>
        <p:spPr>
          <a:xfrm>
            <a:off x="7424539" y="1249039"/>
            <a:ext cx="915512" cy="17061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88" r="40909"/>
          <a:stretch/>
        </p:blipFill>
        <p:spPr>
          <a:xfrm>
            <a:off x="1979712" y="2204864"/>
            <a:ext cx="1872208" cy="39082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6" t="26363"/>
          <a:stretch/>
        </p:blipFill>
        <p:spPr>
          <a:xfrm>
            <a:off x="5076056" y="2213656"/>
            <a:ext cx="1944216" cy="38884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3889" y="2492896"/>
            <a:ext cx="20162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B050"/>
                </a:solidFill>
              </a:rPr>
              <a:t>data?</a:t>
            </a:r>
          </a:p>
          <a:p>
            <a:pPr algn="ctr"/>
            <a:r>
              <a:rPr lang="en-US" altLang="ko-KR" sz="3200" dirty="0" smtClean="0">
                <a:solidFill>
                  <a:srgbClr val="00B050"/>
                </a:solidFill>
              </a:rPr>
              <a:t>String?</a:t>
            </a:r>
          </a:p>
          <a:p>
            <a:pPr algn="ctr"/>
            <a:r>
              <a:rPr lang="en-US" altLang="ko-KR" sz="3200" dirty="0">
                <a:solidFill>
                  <a:srgbClr val="00B050"/>
                </a:solidFill>
              </a:rPr>
              <a:t>p</a:t>
            </a:r>
            <a:r>
              <a:rPr lang="en-US" altLang="ko-KR" sz="3200" dirty="0" smtClean="0">
                <a:solidFill>
                  <a:srgbClr val="00B050"/>
                </a:solidFill>
              </a:rPr>
              <a:t>acket?</a:t>
            </a:r>
          </a:p>
          <a:p>
            <a:pPr algn="ctr"/>
            <a:r>
              <a:rPr lang="en-US" altLang="ko-KR" sz="3200" dirty="0" smtClean="0">
                <a:solidFill>
                  <a:srgbClr val="00B050"/>
                </a:solidFill>
              </a:rPr>
              <a:t>byte?</a:t>
            </a:r>
          </a:p>
          <a:p>
            <a:pPr algn="ctr"/>
            <a:r>
              <a:rPr lang="en-US" altLang="ko-KR" sz="3200" dirty="0" smtClean="0">
                <a:solidFill>
                  <a:srgbClr val="00B050"/>
                </a:solidFill>
              </a:rPr>
              <a:t>stream?</a:t>
            </a:r>
          </a:p>
          <a:p>
            <a:pPr algn="ctr"/>
            <a:r>
              <a:rPr lang="en-US" altLang="ko-KR" sz="3200" dirty="0" err="1" smtClean="0">
                <a:solidFill>
                  <a:srgbClr val="FF0000"/>
                </a:solidFill>
              </a:rPr>
              <a:t>json</a:t>
            </a:r>
            <a:r>
              <a:rPr lang="en-US" altLang="ko-KR" sz="3200" dirty="0" smtClean="0">
                <a:solidFill>
                  <a:srgbClr val="FF0000"/>
                </a:solidFill>
              </a:rPr>
              <a:t>? </a:t>
            </a:r>
            <a:r>
              <a:rPr lang="en-US" altLang="ko-KR" sz="3200" dirty="0" smtClean="0">
                <a:solidFill>
                  <a:srgbClr val="00B050"/>
                </a:solidFill>
              </a:rPr>
              <a:t>xml?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38885" y="5954137"/>
            <a:ext cx="3538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70C0"/>
                </a:solidFill>
              </a:rPr>
              <a:t> Thread</a:t>
            </a:r>
            <a:r>
              <a:rPr lang="ko-KR" altLang="en-US" sz="3200" dirty="0" smtClean="0">
                <a:solidFill>
                  <a:srgbClr val="0070C0"/>
                </a:solidFill>
              </a:rPr>
              <a:t> 필요함</a:t>
            </a:r>
            <a:r>
              <a:rPr lang="en-US" altLang="ko-KR" sz="3200" dirty="0" smtClean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3073" y="5954137"/>
            <a:ext cx="3538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70C0"/>
                </a:solidFill>
              </a:rPr>
              <a:t> Thread</a:t>
            </a:r>
            <a:r>
              <a:rPr lang="ko-KR" altLang="en-US" sz="3200" dirty="0" smtClean="0">
                <a:solidFill>
                  <a:srgbClr val="0070C0"/>
                </a:solidFill>
              </a:rPr>
              <a:t> 필요</a:t>
            </a:r>
            <a:r>
              <a:rPr lang="ko-KR" altLang="en-US" sz="3200" dirty="0">
                <a:solidFill>
                  <a:srgbClr val="0070C0"/>
                </a:solidFill>
              </a:rPr>
              <a:t>함</a:t>
            </a:r>
            <a:r>
              <a:rPr lang="en-US" altLang="ko-KR" sz="3200" dirty="0" smtClean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31711" y="3126820"/>
            <a:ext cx="15550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Java, C,C++,</a:t>
            </a:r>
          </a:p>
          <a:p>
            <a:pPr algn="ctr"/>
            <a:r>
              <a:rPr lang="en-US" altLang="ko-KR" sz="3200" dirty="0" smtClean="0"/>
              <a:t>Python,</a:t>
            </a:r>
          </a:p>
          <a:p>
            <a:pPr algn="ctr"/>
            <a:r>
              <a:rPr lang="en-US" altLang="ko-KR" sz="3200" dirty="0" smtClean="0"/>
              <a:t>JSP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3164" y="3377460"/>
            <a:ext cx="17662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Android</a:t>
            </a:r>
          </a:p>
          <a:p>
            <a:pPr algn="ctr"/>
            <a:r>
              <a:rPr lang="en-US" altLang="ko-KR" sz="3200" dirty="0" smtClean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78514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89905" y="251937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JSON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그럼 </a:t>
            </a:r>
            <a:r>
              <a:rPr lang="en-US" altLang="ko-KR" sz="3200" dirty="0" smtClean="0"/>
              <a:t>XML</a:t>
            </a:r>
            <a:r>
              <a:rPr lang="ko-KR" altLang="en-US" sz="3200" dirty="0" err="1"/>
              <a:t>은</a:t>
            </a:r>
            <a:r>
              <a:rPr lang="en-US" altLang="ko-KR" sz="3200" dirty="0" smtClean="0"/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836712"/>
            <a:ext cx="8562975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197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196752"/>
            <a:ext cx="5591175" cy="1123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573016"/>
            <a:ext cx="8343900" cy="2457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16297"/>
            <a:ext cx="1116124" cy="18389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9905" y="251937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Client Thread?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8" t="25851" r="9010" b="31100"/>
          <a:stretch/>
        </p:blipFill>
        <p:spPr>
          <a:xfrm>
            <a:off x="7424539" y="1249039"/>
            <a:ext cx="915512" cy="17061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75385" y="2401157"/>
            <a:ext cx="55446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rgbClr val="FF0000"/>
                </a:solidFill>
              </a:rPr>
              <a:t>네크워크로</a:t>
            </a:r>
            <a:r>
              <a:rPr lang="ko-KR" altLang="en-US" sz="2800" dirty="0" smtClean="0">
                <a:solidFill>
                  <a:srgbClr val="FF0000"/>
                </a:solidFill>
              </a:rPr>
              <a:t> 데이터를 받은 후</a:t>
            </a:r>
            <a:r>
              <a:rPr lang="en-US" altLang="ko-KR" sz="2800" dirty="0" smtClean="0">
                <a:solidFill>
                  <a:srgbClr val="FF0000"/>
                </a:solidFill>
              </a:rPr>
              <a:t>, </a:t>
            </a:r>
          </a:p>
          <a:p>
            <a:pPr algn="ctr"/>
            <a:r>
              <a:rPr lang="en-US" altLang="ko-KR" sz="2800" dirty="0" smtClean="0">
                <a:solidFill>
                  <a:srgbClr val="FF0000"/>
                </a:solidFill>
              </a:rPr>
              <a:t>UI</a:t>
            </a:r>
            <a:r>
              <a:rPr lang="ko-KR" altLang="en-US" sz="2800" dirty="0" smtClean="0">
                <a:solidFill>
                  <a:srgbClr val="FF0000"/>
                </a:solidFill>
              </a:rPr>
              <a:t>에 출력한다</a:t>
            </a:r>
            <a:r>
              <a:rPr lang="en-US" altLang="ko-KR" sz="2800" dirty="0" smtClean="0">
                <a:solidFill>
                  <a:srgbClr val="FF0000"/>
                </a:solidFill>
              </a:rPr>
              <a:t>. </a:t>
            </a:r>
          </a:p>
          <a:p>
            <a:pPr algn="ctr"/>
            <a:r>
              <a:rPr lang="ko-KR" altLang="en-US" sz="2800" dirty="0" smtClean="0">
                <a:solidFill>
                  <a:srgbClr val="FF0000"/>
                </a:solidFill>
              </a:rPr>
              <a:t>그런데 데이터가 늦게 온다면</a:t>
            </a:r>
            <a:r>
              <a:rPr lang="en-US" altLang="ko-KR" sz="2800" dirty="0" smtClean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3427" y="2988241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 smtClean="0"/>
              <a:t>AsyncTask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143195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4367510"/>
          </a:xfrm>
        </p:spPr>
        <p:txBody>
          <a:bodyPr>
            <a:noAutofit/>
          </a:bodyPr>
          <a:lstStyle/>
          <a:p>
            <a:r>
              <a:rPr lang="ko-KR" altLang="en-US" sz="4000" dirty="0" smtClean="0"/>
              <a:t>안드로이드는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UI</a:t>
            </a:r>
            <a:r>
              <a:rPr lang="ko-KR" altLang="en-US" sz="4000" dirty="0" smtClean="0"/>
              <a:t>를 포함하는 </a:t>
            </a:r>
            <a:r>
              <a:rPr lang="ko-KR" altLang="en-US" sz="4000" dirty="0" err="1" smtClean="0"/>
              <a:t>메인쓰레드</a:t>
            </a:r>
            <a:r>
              <a:rPr lang="en-US" altLang="ko-KR" sz="4000" dirty="0" smtClean="0"/>
              <a:t>,</a:t>
            </a:r>
            <a:br>
              <a:rPr lang="en-US" altLang="ko-KR" sz="4000" dirty="0" smtClean="0"/>
            </a:br>
            <a:r>
              <a:rPr lang="ko-KR" altLang="en-US" sz="4000" dirty="0" smtClean="0"/>
              <a:t>소켓 네트워크 </a:t>
            </a:r>
            <a:r>
              <a:rPr lang="ko-KR" altLang="en-US" sz="4000" dirty="0" err="1" smtClean="0"/>
              <a:t>서</a:t>
            </a:r>
            <a:r>
              <a:rPr lang="ko-KR" altLang="en-US" sz="4000" dirty="0" err="1"/>
              <a:t>브</a:t>
            </a:r>
            <a:r>
              <a:rPr lang="ko-KR" altLang="en-US" sz="4000" dirty="0" err="1" smtClean="0"/>
              <a:t>쓰레드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err="1" smtClean="0"/>
              <a:t>핸들러</a:t>
            </a:r>
            <a:r>
              <a:rPr lang="en-US" altLang="ko-KR" sz="4000" dirty="0" smtClean="0"/>
              <a:t>? </a:t>
            </a:r>
            <a:r>
              <a:rPr lang="ko-KR" altLang="en-US" sz="4000" dirty="0" smtClean="0"/>
              <a:t>동기화</a:t>
            </a:r>
            <a:r>
              <a:rPr lang="en-US" altLang="ko-KR" sz="4000" dirty="0" smtClean="0"/>
              <a:t>?</a:t>
            </a:r>
            <a:br>
              <a:rPr lang="en-US" altLang="ko-KR" sz="4000" dirty="0" smtClean="0"/>
            </a:br>
            <a:r>
              <a:rPr lang="ko-KR" altLang="en-US" sz="4000" dirty="0" err="1" smtClean="0"/>
              <a:t>공유메모리</a:t>
            </a:r>
            <a:r>
              <a:rPr lang="ko-KR" altLang="en-US" sz="4000" dirty="0" smtClean="0"/>
              <a:t> 문제</a:t>
            </a:r>
            <a:r>
              <a:rPr lang="en-US" altLang="ko-KR" sz="4000" dirty="0" smtClean="0"/>
              <a:t>? </a:t>
            </a:r>
            <a:r>
              <a:rPr lang="ko-KR" altLang="en-US" sz="4000" dirty="0" err="1" smtClean="0"/>
              <a:t>데드락</a:t>
            </a:r>
            <a:r>
              <a:rPr lang="en-US" altLang="ko-KR" sz="4000" dirty="0" smtClean="0"/>
              <a:t>?</a:t>
            </a:r>
            <a:br>
              <a:rPr lang="en-US" altLang="ko-KR" sz="4000" dirty="0" smtClean="0"/>
            </a:br>
            <a:r>
              <a:rPr lang="ko-KR" altLang="en-US" sz="4000" dirty="0" err="1">
                <a:solidFill>
                  <a:srgbClr val="FF0000"/>
                </a:solidFill>
              </a:rPr>
              <a:t>비동기</a:t>
            </a:r>
            <a:r>
              <a:rPr lang="en-US" altLang="ko-KR" sz="4000" dirty="0" smtClean="0">
                <a:solidFill>
                  <a:srgbClr val="FF0000"/>
                </a:solidFill>
              </a:rPr>
              <a:t>? </a:t>
            </a:r>
            <a:r>
              <a:rPr lang="ko-KR" altLang="en-US" sz="4000" dirty="0" err="1" smtClean="0">
                <a:solidFill>
                  <a:srgbClr val="FF0000"/>
                </a:solidFill>
              </a:rPr>
              <a:t>콜백함수</a:t>
            </a:r>
            <a:r>
              <a:rPr lang="en-US" altLang="ko-KR" sz="4000" dirty="0" smtClean="0">
                <a:solidFill>
                  <a:srgbClr val="FF0000"/>
                </a:solidFill>
              </a:rPr>
              <a:t>?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47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196752"/>
            <a:ext cx="5591175" cy="1123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16297"/>
            <a:ext cx="1116124" cy="18389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9905" y="251937"/>
            <a:ext cx="7643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 smtClean="0">
                <a:solidFill>
                  <a:srgbClr val="00B050"/>
                </a:solidFill>
              </a:rPr>
              <a:t>모바일</a:t>
            </a:r>
            <a:r>
              <a:rPr lang="en-US" altLang="ko-KR" sz="3200" dirty="0" smtClean="0"/>
              <a:t>: </a:t>
            </a:r>
            <a:r>
              <a:rPr lang="en-US" altLang="ko-KR" sz="3200" strike="sngStrike" dirty="0" smtClean="0"/>
              <a:t>Socket?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FF0000"/>
                </a:solidFill>
              </a:rPr>
              <a:t>Web? </a:t>
            </a:r>
            <a:r>
              <a:rPr lang="en-US" altLang="ko-KR" sz="3200" dirty="0" smtClean="0"/>
              <a:t>Server?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8" t="25851" r="9010" b="31100"/>
          <a:stretch/>
        </p:blipFill>
        <p:spPr>
          <a:xfrm>
            <a:off x="7424539" y="1249039"/>
            <a:ext cx="915512" cy="17061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880" y="2636912"/>
            <a:ext cx="2232247" cy="35394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http?</a:t>
            </a:r>
          </a:p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https?</a:t>
            </a:r>
          </a:p>
          <a:p>
            <a:pPr algn="ctr"/>
            <a:endParaRPr lang="en-US" altLang="ko-KR" sz="3200" dirty="0">
              <a:solidFill>
                <a:srgbClr val="FF0000"/>
              </a:solidFill>
            </a:endParaRPr>
          </a:p>
          <a:p>
            <a:pPr algn="ctr"/>
            <a:r>
              <a:rPr lang="en-US" altLang="ko-KR" sz="3200" dirty="0">
                <a:solidFill>
                  <a:srgbClr val="0070C0"/>
                </a:solidFill>
              </a:rPr>
              <a:t>d</a:t>
            </a:r>
            <a:r>
              <a:rPr lang="en-US" altLang="ko-KR" sz="3200" dirty="0" smtClean="0">
                <a:solidFill>
                  <a:srgbClr val="0070C0"/>
                </a:solidFill>
              </a:rPr>
              <a:t>ocument,</a:t>
            </a:r>
          </a:p>
          <a:p>
            <a:pPr algn="ctr"/>
            <a:r>
              <a:rPr lang="en-US" altLang="ko-KR" sz="3200" dirty="0" smtClean="0">
                <a:solidFill>
                  <a:srgbClr val="0070C0"/>
                </a:solidFill>
              </a:rPr>
              <a:t>web page</a:t>
            </a:r>
          </a:p>
          <a:p>
            <a:pPr algn="ctr"/>
            <a:endParaRPr lang="en-US" altLang="ko-KR" sz="3200" dirty="0">
              <a:solidFill>
                <a:srgbClr val="FF0000"/>
              </a:solidFill>
            </a:endParaRPr>
          </a:p>
          <a:p>
            <a:pPr algn="ctr"/>
            <a:r>
              <a:rPr lang="en-US" altLang="ko-KR" sz="3200" dirty="0" err="1" smtClean="0">
                <a:solidFill>
                  <a:srgbClr val="FF0000"/>
                </a:solidFill>
              </a:rPr>
              <a:t>json</a:t>
            </a:r>
            <a:r>
              <a:rPr lang="en-US" altLang="ko-KR" sz="3200" dirty="0" smtClean="0"/>
              <a:t>, XML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4019" y="3055588"/>
            <a:ext cx="2044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AsyncTask</a:t>
            </a:r>
            <a:endParaRPr lang="en-US" altLang="ko-KR" sz="32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974550" y="3596575"/>
            <a:ext cx="25173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00B050"/>
                </a:solidFill>
              </a:rPr>
              <a:t>doInBackground</a:t>
            </a:r>
            <a:r>
              <a:rPr lang="en-US" altLang="ko-KR" sz="2000" dirty="0">
                <a:solidFill>
                  <a:srgbClr val="00B050"/>
                </a:solidFill>
              </a:rPr>
              <a:t>()</a:t>
            </a:r>
          </a:p>
          <a:p>
            <a:endParaRPr lang="en-US" altLang="ko-KR" sz="2000" dirty="0" smtClean="0">
              <a:solidFill>
                <a:srgbClr val="00B050"/>
              </a:solidFill>
            </a:endParaRPr>
          </a:p>
          <a:p>
            <a:r>
              <a:rPr lang="en-US" altLang="ko-KR" sz="2000" dirty="0" err="1" smtClean="0">
                <a:solidFill>
                  <a:srgbClr val="00B050"/>
                </a:solidFill>
              </a:rPr>
              <a:t>onPreExecute</a:t>
            </a:r>
            <a:r>
              <a:rPr lang="en-US" altLang="ko-KR" sz="2000" dirty="0" smtClean="0">
                <a:solidFill>
                  <a:srgbClr val="00B050"/>
                </a:solidFill>
              </a:rPr>
              <a:t>()</a:t>
            </a:r>
          </a:p>
          <a:p>
            <a:r>
              <a:rPr lang="en-US" altLang="ko-KR" sz="2000" dirty="0" err="1" smtClean="0">
                <a:solidFill>
                  <a:srgbClr val="00B050"/>
                </a:solidFill>
              </a:rPr>
              <a:t>onProgressUpdate</a:t>
            </a:r>
            <a:r>
              <a:rPr lang="en-US" altLang="ko-KR" sz="2000" dirty="0" smtClean="0">
                <a:solidFill>
                  <a:srgbClr val="00B050"/>
                </a:solidFill>
              </a:rPr>
              <a:t>()</a:t>
            </a:r>
          </a:p>
          <a:p>
            <a:r>
              <a:rPr lang="en-US" altLang="ko-KR" sz="2000" dirty="0" err="1" smtClean="0">
                <a:solidFill>
                  <a:srgbClr val="00B050"/>
                </a:solidFill>
              </a:rPr>
              <a:t>onPostExecute</a:t>
            </a:r>
            <a:r>
              <a:rPr lang="en-US" altLang="ko-KR" sz="2000" dirty="0" smtClean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498" y="525817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 smtClean="0"/>
              <a:t>HttpURLConnection</a:t>
            </a:r>
            <a:endParaRPr lang="en-US" altLang="ko-KR" sz="32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71498" y="6132554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Volley? Retrofit?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203" y="5258178"/>
            <a:ext cx="1089848" cy="1304091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2675605" y="2401157"/>
            <a:ext cx="4301726" cy="35771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812360" y="4627178"/>
            <a:ext cx="0" cy="631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01673" y="4917823"/>
            <a:ext cx="1922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FF0000"/>
                </a:solidFill>
              </a:rPr>
              <a:t>가능</a:t>
            </a:r>
            <a:r>
              <a:rPr lang="en-US" altLang="ko-KR" sz="3200" dirty="0">
                <a:solidFill>
                  <a:srgbClr val="FF0000"/>
                </a:solidFill>
              </a:rPr>
              <a:t>?</a:t>
            </a:r>
            <a:endParaRPr lang="en-US" altLang="ko-KR" sz="3200" dirty="0" smtClean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62857" y="2924328"/>
            <a:ext cx="15550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JSP</a:t>
            </a:r>
          </a:p>
          <a:p>
            <a:pPr algn="ctr"/>
            <a:r>
              <a:rPr lang="en-US" altLang="ko-KR" sz="3200" dirty="0" smtClean="0"/>
              <a:t>PHP,</a:t>
            </a:r>
          </a:p>
          <a:p>
            <a:pPr algn="ctr"/>
            <a:r>
              <a:rPr lang="en-US" altLang="ko-KR" sz="3200" dirty="0" smtClean="0"/>
              <a:t>ASP.net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20496" y="2913605"/>
            <a:ext cx="15550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Apache,</a:t>
            </a:r>
          </a:p>
          <a:p>
            <a:pPr algn="ctr"/>
            <a:endParaRPr lang="en-US" altLang="ko-KR" sz="3200" dirty="0"/>
          </a:p>
          <a:p>
            <a:pPr algn="ctr"/>
            <a:r>
              <a:rPr lang="en-US" altLang="ko-KR" sz="3200" dirty="0" smtClean="0"/>
              <a:t>IIS</a:t>
            </a:r>
          </a:p>
        </p:txBody>
      </p:sp>
    </p:spTree>
    <p:extLst>
      <p:ext uri="{BB962C8B-B14F-4D97-AF65-F5344CB8AC3E}">
        <p14:creationId xmlns:p14="http://schemas.microsoft.com/office/powerpoint/2010/main" val="185376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7456"/>
            <a:ext cx="3528392" cy="627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2300"/>
            <a:ext cx="3528392" cy="634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 bwMode="auto">
          <a:xfrm>
            <a:off x="396426" y="1173343"/>
            <a:ext cx="3684772" cy="47931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531796" y="2060848"/>
            <a:ext cx="1692188" cy="31550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85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6946"/>
            <a:ext cx="3408411" cy="612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12" name="직사각형 11"/>
          <p:cNvSpPr/>
          <p:nvPr/>
        </p:nvSpPr>
        <p:spPr bwMode="auto">
          <a:xfrm>
            <a:off x="683568" y="2105378"/>
            <a:ext cx="1080120" cy="31550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6946"/>
            <a:ext cx="3384376" cy="608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 bwMode="auto">
          <a:xfrm>
            <a:off x="4860032" y="2708920"/>
            <a:ext cx="1080120" cy="31550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99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 bwMode="auto">
          <a:xfrm>
            <a:off x="5724128" y="1918028"/>
            <a:ext cx="1169987" cy="1800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5724128" y="3124162"/>
            <a:ext cx="1169987" cy="1800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5724128" y="3311642"/>
            <a:ext cx="1169987" cy="1800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700088"/>
            <a:ext cx="8162925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 bwMode="auto">
          <a:xfrm>
            <a:off x="1134032" y="2928240"/>
            <a:ext cx="1421744" cy="1800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403648" y="1914893"/>
            <a:ext cx="1321821" cy="2033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1403648" y="2102373"/>
            <a:ext cx="1321821" cy="2033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1403648" y="2298173"/>
            <a:ext cx="1321821" cy="2033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403648" y="2501555"/>
            <a:ext cx="1321821" cy="2033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1403648" y="2698971"/>
            <a:ext cx="1321821" cy="2033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1134032" y="3123463"/>
            <a:ext cx="1421744" cy="1800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134032" y="3327544"/>
            <a:ext cx="1421744" cy="1800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243281" y="4529713"/>
            <a:ext cx="1321821" cy="2033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243281" y="4717193"/>
            <a:ext cx="1321821" cy="2033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243281" y="4912993"/>
            <a:ext cx="1321821" cy="2033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3203848" y="598397"/>
            <a:ext cx="1440160" cy="4000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91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18" y="116632"/>
            <a:ext cx="6804156" cy="646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 bwMode="auto">
          <a:xfrm>
            <a:off x="755576" y="36373"/>
            <a:ext cx="1440160" cy="3121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30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433388"/>
            <a:ext cx="7267575" cy="599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2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4367510"/>
          </a:xfrm>
        </p:spPr>
        <p:txBody>
          <a:bodyPr>
            <a:noAutofit/>
          </a:bodyPr>
          <a:lstStyle/>
          <a:p>
            <a:r>
              <a:rPr lang="ko-KR" altLang="en-US" sz="6000" dirty="0" smtClean="0">
                <a:solidFill>
                  <a:srgbClr val="FF0000"/>
                </a:solidFill>
              </a:rPr>
              <a:t>무엇을</a:t>
            </a:r>
            <a:r>
              <a:rPr lang="ko-KR" altLang="en-US" sz="6000" dirty="0" smtClean="0"/>
              <a:t> 할 것인가</a:t>
            </a:r>
            <a:r>
              <a:rPr lang="en-US" altLang="ko-KR" sz="6000" dirty="0" smtClean="0"/>
              <a:t>?</a:t>
            </a:r>
            <a:endParaRPr lang="ko-KR" altLang="en-US" sz="6000" dirty="0">
              <a:solidFill>
                <a:srgbClr val="00B05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9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4752528" cy="659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35496" y="36373"/>
            <a:ext cx="1440160" cy="3121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53737"/>
            <a:ext cx="3600400" cy="6587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77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4827"/>
            <a:ext cx="4680520" cy="6715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151" y="142428"/>
            <a:ext cx="3517265" cy="667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35496" y="36373"/>
            <a:ext cx="1440160" cy="3121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39814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8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2224088"/>
            <a:ext cx="583882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1475656" y="2205040"/>
            <a:ext cx="1368152" cy="25491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69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4624"/>
            <a:ext cx="4896544" cy="67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923894" y="39678"/>
            <a:ext cx="1368152" cy="2050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91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5043684" cy="68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652" y="3717032"/>
            <a:ext cx="4675024" cy="1770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016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190"/>
            <a:ext cx="5616624" cy="678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805" y="3573016"/>
            <a:ext cx="495110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107504" y="39678"/>
            <a:ext cx="1368152" cy="2050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98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672"/>
            <a:ext cx="4320480" cy="681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827584" y="15825"/>
            <a:ext cx="1368152" cy="2050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75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64"/>
            <a:ext cx="5760640" cy="679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645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8726"/>
            <a:ext cx="6048672" cy="6755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  <p:sp>
        <p:nvSpPr>
          <p:cNvPr id="4" name="직사각형 3"/>
          <p:cNvSpPr/>
          <p:nvPr/>
        </p:nvSpPr>
        <p:spPr bwMode="auto">
          <a:xfrm>
            <a:off x="611560" y="15825"/>
            <a:ext cx="1368152" cy="2050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28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4367510"/>
          </a:xfrm>
        </p:spPr>
        <p:txBody>
          <a:bodyPr>
            <a:noAutofit/>
          </a:bodyPr>
          <a:lstStyle/>
          <a:p>
            <a:r>
              <a:rPr lang="ko-KR" altLang="en-US" sz="6000" dirty="0" smtClean="0">
                <a:solidFill>
                  <a:srgbClr val="FF0000"/>
                </a:solidFill>
              </a:rPr>
              <a:t>어떻게</a:t>
            </a:r>
            <a:r>
              <a:rPr lang="ko-KR" altLang="en-US" sz="6000" dirty="0" smtClean="0"/>
              <a:t> 할 것인가</a:t>
            </a:r>
            <a:r>
              <a:rPr lang="en-US" altLang="ko-KR" sz="6000" dirty="0" smtClean="0"/>
              <a:t>?</a:t>
            </a:r>
            <a:r>
              <a:rPr lang="ko-KR" altLang="en-US" sz="6000" dirty="0" smtClean="0"/>
              <a:t> </a:t>
            </a:r>
            <a:endParaRPr lang="ko-KR" altLang="en-US" sz="6000" dirty="0">
              <a:solidFill>
                <a:srgbClr val="00B05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82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721"/>
            <a:ext cx="5400600" cy="680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4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8" y="31727"/>
            <a:ext cx="5256665" cy="679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  <p:sp>
        <p:nvSpPr>
          <p:cNvPr id="4" name="직사각형 3"/>
          <p:cNvSpPr/>
          <p:nvPr/>
        </p:nvSpPr>
        <p:spPr bwMode="auto">
          <a:xfrm>
            <a:off x="540001" y="39678"/>
            <a:ext cx="1368152" cy="2050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61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783"/>
            <a:ext cx="5616624" cy="674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5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166813"/>
            <a:ext cx="650557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  <p:sp>
        <p:nvSpPr>
          <p:cNvPr id="12" name="직사각형 11"/>
          <p:cNvSpPr/>
          <p:nvPr/>
        </p:nvSpPr>
        <p:spPr bwMode="auto">
          <a:xfrm>
            <a:off x="1547664" y="2348880"/>
            <a:ext cx="4824536" cy="25491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90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4367510"/>
          </a:xfrm>
        </p:spPr>
        <p:txBody>
          <a:bodyPr>
            <a:noAutofit/>
          </a:bodyPr>
          <a:lstStyle/>
          <a:p>
            <a:r>
              <a:rPr lang="en-US" altLang="ko-KR" sz="5400" dirty="0" smtClean="0"/>
              <a:t>Question 3.</a:t>
            </a:r>
            <a:br>
              <a:rPr lang="en-US" altLang="ko-KR" sz="5400" dirty="0" smtClean="0"/>
            </a:br>
            <a:r>
              <a:rPr lang="ko-KR" altLang="en-US" sz="5400" dirty="0" smtClean="0"/>
              <a:t>그럼 서버 구현은</a:t>
            </a:r>
            <a:r>
              <a:rPr lang="en-US" altLang="ko-KR" sz="5400" dirty="0" smtClean="0"/>
              <a:t>?</a:t>
            </a:r>
            <a:endParaRPr lang="ko-KR" altLang="en-US" sz="5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2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382" y="1890713"/>
            <a:ext cx="375285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983607" y="1535112"/>
            <a:ext cx="3024336" cy="355123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415407" y="2582889"/>
            <a:ext cx="1439862" cy="14446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415407" y="4293096"/>
            <a:ext cx="1439862" cy="14446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415407" y="4462143"/>
            <a:ext cx="1439862" cy="14446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3415407" y="4633260"/>
            <a:ext cx="1439862" cy="14446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3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642938"/>
            <a:ext cx="703897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37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60" y="116632"/>
            <a:ext cx="7496972" cy="655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466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358E9-5088-4E92-BFD2-511CF790BF6C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4623"/>
            <a:ext cx="4824536" cy="6736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8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5888"/>
            <a:ext cx="6985000" cy="661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3587" name="Rectangle 3"/>
          <p:cNvSpPr>
            <a:spLocks noChangeArrowheads="1"/>
          </p:cNvSpPr>
          <p:nvPr/>
        </p:nvSpPr>
        <p:spPr bwMode="auto">
          <a:xfrm>
            <a:off x="539750" y="44450"/>
            <a:ext cx="1439863" cy="2476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92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4367510"/>
          </a:xfrm>
        </p:spPr>
        <p:txBody>
          <a:bodyPr>
            <a:noAutofit/>
          </a:bodyPr>
          <a:lstStyle/>
          <a:p>
            <a:r>
              <a:rPr lang="ko-KR" altLang="en-US" sz="6000" dirty="0" smtClean="0"/>
              <a:t>기술동향</a:t>
            </a:r>
            <a:r>
              <a:rPr lang="en-US" altLang="ko-KR" sz="6000" dirty="0" smtClean="0"/>
              <a:t>?</a:t>
            </a:r>
            <a:endParaRPr lang="ko-KR" altLang="en-US" sz="6000" dirty="0">
              <a:solidFill>
                <a:srgbClr val="00B05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0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88913"/>
            <a:ext cx="6769100" cy="654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685" name="Rectangle 5"/>
          <p:cNvSpPr>
            <a:spLocks noChangeArrowheads="1"/>
          </p:cNvSpPr>
          <p:nvPr/>
        </p:nvSpPr>
        <p:spPr bwMode="auto">
          <a:xfrm>
            <a:off x="468313" y="115888"/>
            <a:ext cx="1439862" cy="2476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57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51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196752"/>
            <a:ext cx="5591175" cy="1123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9905" y="251937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trike="sngStrike" dirty="0" smtClean="0"/>
              <a:t>Socket?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FF0000"/>
                </a:solidFill>
              </a:rPr>
              <a:t>Web? </a:t>
            </a:r>
            <a:r>
              <a:rPr lang="en-US" altLang="ko-KR" sz="3200" dirty="0" smtClean="0"/>
              <a:t>Server?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8" t="25851" r="9010" b="31100"/>
          <a:stretch/>
        </p:blipFill>
        <p:spPr>
          <a:xfrm>
            <a:off x="7424539" y="1249039"/>
            <a:ext cx="915512" cy="17061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880" y="2636912"/>
            <a:ext cx="22322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http?</a:t>
            </a:r>
          </a:p>
          <a:p>
            <a:pPr algn="ctr"/>
            <a:r>
              <a:rPr lang="en-US" altLang="ko-KR" sz="3200" dirty="0" smtClean="0"/>
              <a:t>https?</a:t>
            </a:r>
          </a:p>
          <a:p>
            <a:pPr algn="ctr"/>
            <a:endParaRPr lang="en-US" altLang="ko-KR" sz="3200" dirty="0"/>
          </a:p>
          <a:p>
            <a:pPr algn="ctr"/>
            <a:r>
              <a:rPr lang="en-US" altLang="ko-KR" sz="3200" dirty="0"/>
              <a:t>d</a:t>
            </a:r>
            <a:r>
              <a:rPr lang="en-US" altLang="ko-KR" sz="3200" dirty="0" smtClean="0"/>
              <a:t>ocument,</a:t>
            </a:r>
          </a:p>
          <a:p>
            <a:pPr algn="ctr"/>
            <a:r>
              <a:rPr lang="en-US" altLang="ko-KR" sz="3200" dirty="0" smtClean="0"/>
              <a:t>web page</a:t>
            </a:r>
          </a:p>
          <a:p>
            <a:pPr algn="ctr"/>
            <a:endParaRPr lang="en-US" altLang="ko-KR" sz="3200" dirty="0"/>
          </a:p>
          <a:p>
            <a:pPr algn="ctr"/>
            <a:r>
              <a:rPr lang="en-US" altLang="ko-KR" sz="3200" dirty="0" err="1" smtClean="0"/>
              <a:t>json</a:t>
            </a:r>
            <a:r>
              <a:rPr lang="en-US" altLang="ko-KR" sz="3200" dirty="0" smtClean="0"/>
              <a:t>, XML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62857" y="2924328"/>
            <a:ext cx="15550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JSP</a:t>
            </a:r>
          </a:p>
          <a:p>
            <a:pPr algn="ctr"/>
            <a:r>
              <a:rPr lang="en-US" altLang="ko-KR" sz="3200" dirty="0" smtClean="0"/>
              <a:t>PHP,</a:t>
            </a:r>
          </a:p>
          <a:p>
            <a:pPr algn="ctr"/>
            <a:r>
              <a:rPr lang="en-US" altLang="ko-KR" sz="3200" dirty="0" smtClean="0"/>
              <a:t>ASP.net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92920" y="2920283"/>
            <a:ext cx="2044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HTML,</a:t>
            </a:r>
          </a:p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CSS,</a:t>
            </a:r>
          </a:p>
          <a:p>
            <a:pPr algn="ctr"/>
            <a:r>
              <a:rPr lang="en-US" altLang="ko-KR" sz="3200" dirty="0" err="1" smtClean="0">
                <a:solidFill>
                  <a:srgbClr val="FF0000"/>
                </a:solidFill>
              </a:rPr>
              <a:t>Javascript</a:t>
            </a:r>
            <a:endParaRPr lang="en-US" altLang="ko-KR" sz="3200" dirty="0" smtClean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20496" y="2913605"/>
            <a:ext cx="15550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Apache,</a:t>
            </a:r>
          </a:p>
          <a:p>
            <a:pPr algn="ctr"/>
            <a:endParaRPr lang="en-US" altLang="ko-KR" sz="3200" dirty="0"/>
          </a:p>
          <a:p>
            <a:pPr algn="ctr"/>
            <a:r>
              <a:rPr lang="en-US" altLang="ko-KR" sz="3200" dirty="0" smtClean="0"/>
              <a:t>IIS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203" y="5258178"/>
            <a:ext cx="1089848" cy="1304091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2675605" y="2401157"/>
            <a:ext cx="4301726" cy="35771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812360" y="4627178"/>
            <a:ext cx="0" cy="631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01673" y="4917823"/>
            <a:ext cx="1922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FF0000"/>
                </a:solidFill>
              </a:rPr>
              <a:t>가능</a:t>
            </a:r>
            <a:r>
              <a:rPr lang="en-US" altLang="ko-KR" sz="3200" dirty="0">
                <a:solidFill>
                  <a:srgbClr val="FF0000"/>
                </a:solidFill>
              </a:rPr>
              <a:t>?</a:t>
            </a:r>
            <a:endParaRPr lang="en-US" altLang="ko-KR" sz="3200" dirty="0" smtClean="0">
              <a:solidFill>
                <a:srgbClr val="FF0000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30" y="1260733"/>
            <a:ext cx="1625141" cy="150525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3385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4367510"/>
          </a:xfrm>
        </p:spPr>
        <p:txBody>
          <a:bodyPr>
            <a:noAutofit/>
          </a:bodyPr>
          <a:lstStyle/>
          <a:p>
            <a:r>
              <a:rPr lang="en-US" altLang="ko-KR" sz="5400" dirty="0" smtClean="0"/>
              <a:t>Question 4.</a:t>
            </a:r>
            <a:br>
              <a:rPr lang="en-US" altLang="ko-KR" sz="5400" dirty="0" smtClean="0"/>
            </a:br>
            <a:r>
              <a:rPr lang="ko-KR" altLang="en-US" sz="5400" dirty="0" smtClean="0"/>
              <a:t> 클라이언트가</a:t>
            </a:r>
            <a:r>
              <a:rPr lang="en-US" altLang="ko-KR" sz="5400" dirty="0" smtClean="0"/>
              <a:t/>
            </a:r>
            <a:br>
              <a:rPr lang="en-US" altLang="ko-KR" sz="5400" dirty="0" smtClean="0"/>
            </a:br>
            <a:r>
              <a:rPr lang="ko-KR" altLang="en-US" sz="5400" dirty="0" err="1" smtClean="0"/>
              <a:t>안드로이드가</a:t>
            </a:r>
            <a:r>
              <a:rPr lang="ko-KR" altLang="en-US" sz="5400" dirty="0" smtClean="0"/>
              <a:t> 아닌 </a:t>
            </a:r>
            <a:r>
              <a:rPr lang="ko-KR" altLang="en-US" sz="7200" dirty="0" smtClean="0">
                <a:solidFill>
                  <a:srgbClr val="FF0000"/>
                </a:solidFill>
              </a:rPr>
              <a:t>웹</a:t>
            </a:r>
            <a:r>
              <a:rPr lang="en-US" altLang="ko-KR" sz="5400" dirty="0" smtClean="0"/>
              <a:t>?</a:t>
            </a:r>
            <a:endParaRPr lang="ko-KR" altLang="en-US" sz="5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77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개체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9020037"/>
              </p:ext>
            </p:extLst>
          </p:nvPr>
        </p:nvGraphicFramePr>
        <p:xfrm>
          <a:off x="323528" y="3573016"/>
          <a:ext cx="3024336" cy="25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사진" r:id="rId3" imgW="6609524" imgH="5742857" progId="StaticDib">
                  <p:embed/>
                </p:oleObj>
              </mc:Choice>
              <mc:Fallback>
                <p:oleObj name="사진" r:id="rId3" imgW="6609524" imgH="5742857" progId="StaticDib">
                  <p:embed/>
                  <p:pic>
                    <p:nvPicPr>
                      <p:cNvPr id="0" name="rectole000000000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3573016"/>
                        <a:ext cx="3024336" cy="25922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개체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6135412"/>
              </p:ext>
            </p:extLst>
          </p:nvPr>
        </p:nvGraphicFramePr>
        <p:xfrm>
          <a:off x="323528" y="1124744"/>
          <a:ext cx="2952328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사진" r:id="rId5" imgW="6533333" imgH="1485714" progId="StaticMetafile">
                  <p:embed/>
                </p:oleObj>
              </mc:Choice>
              <mc:Fallback>
                <p:oleObj name="사진" r:id="rId5" imgW="6533333" imgH="1485714" progId="StaticMetafile">
                  <p:embed/>
                  <p:pic>
                    <p:nvPicPr>
                      <p:cNvPr id="0" name="rectole000000000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124744"/>
                        <a:ext cx="2952328" cy="93610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개체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7197180"/>
              </p:ext>
            </p:extLst>
          </p:nvPr>
        </p:nvGraphicFramePr>
        <p:xfrm>
          <a:off x="323528" y="2348880"/>
          <a:ext cx="3024336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사진" r:id="rId7" imgW="6609524" imgH="1990476" progId="StaticDib">
                  <p:embed/>
                </p:oleObj>
              </mc:Choice>
              <mc:Fallback>
                <p:oleObj name="사진" r:id="rId7" imgW="6609524" imgH="1990476" progId="StaticDib">
                  <p:embed/>
                  <p:pic>
                    <p:nvPicPr>
                      <p:cNvPr id="0" name="rectole000000000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348880"/>
                        <a:ext cx="3024336" cy="93610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89905" y="251937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Web? Client</a:t>
            </a:r>
            <a:r>
              <a:rPr lang="en-US" altLang="ko-KR" sz="3200" dirty="0" smtClean="0"/>
              <a:t>?</a:t>
            </a:r>
          </a:p>
        </p:txBody>
      </p:sp>
      <p:pic>
        <p:nvPicPr>
          <p:cNvPr id="12" name="그림 11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91" y="2204864"/>
            <a:ext cx="443504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8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179388" y="44450"/>
            <a:ext cx="8713787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1pPr>
            <a:lvl2pPr algn="ctr"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2pPr>
            <a:lvl3pPr algn="ctr"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3pPr>
            <a:lvl4pPr algn="ctr"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4pPr>
            <a:lvl5pPr algn="ctr"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9pPr>
          </a:lstStyle>
          <a:p>
            <a:pPr algn="l"/>
            <a:r>
              <a:rPr lang="en-US" altLang="ko-KR" sz="18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이클립스</a:t>
            </a:r>
            <a:r>
              <a:rPr lang="en-US" altLang="ko-KR" sz="1800" dirty="0">
                <a:latin typeface="HY견고딕" pitchFamily="18" charset="-127"/>
                <a:ea typeface="HY견고딕" pitchFamily="18" charset="-127"/>
              </a:rPr>
              <a:t>(J2EE) -&gt; Dynamic web =&gt; </a:t>
            </a:r>
            <a:r>
              <a:rPr lang="en-US" altLang="ko-KR" sz="1800" dirty="0" err="1">
                <a:latin typeface="HY견고딕" pitchFamily="18" charset="-127"/>
                <a:ea typeface="HY견고딕" pitchFamily="18" charset="-127"/>
              </a:rPr>
              <a:t>WebContent</a:t>
            </a:r>
            <a:r>
              <a:rPr lang="en-US" altLang="ko-KR" sz="1800" dirty="0">
                <a:latin typeface="HY견고딕" pitchFamily="18" charset="-127"/>
                <a:ea typeface="HY견고딕" pitchFamily="18" charset="-127"/>
              </a:rPr>
              <a:t> -&gt; </a:t>
            </a:r>
            <a:r>
              <a:rPr lang="en-US" altLang="ko-KR" sz="1800" dirty="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test_main.jsp</a:t>
            </a:r>
            <a:endParaRPr lang="en-US" altLang="ko-KR" sz="18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7434" name="Picture 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49275"/>
            <a:ext cx="8964613" cy="596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35" name="Rectangle 27"/>
          <p:cNvSpPr>
            <a:spLocks noChangeArrowheads="1"/>
          </p:cNvSpPr>
          <p:nvPr/>
        </p:nvSpPr>
        <p:spPr bwMode="auto">
          <a:xfrm>
            <a:off x="179388" y="2525713"/>
            <a:ext cx="1368425" cy="2159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01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22263"/>
            <a:ext cx="8640763" cy="598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055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61938"/>
            <a:ext cx="8928100" cy="619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581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08050"/>
            <a:ext cx="8856662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036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5472608"/>
          </a:xfrm>
        </p:spPr>
        <p:txBody>
          <a:bodyPr>
            <a:noAutofit/>
          </a:bodyPr>
          <a:lstStyle/>
          <a:p>
            <a:r>
              <a:rPr lang="en-US" altLang="ko-KR" sz="5400" dirty="0" smtClean="0"/>
              <a:t>Question 5.</a:t>
            </a:r>
            <a:br>
              <a:rPr lang="en-US" altLang="ko-KR" sz="5400" dirty="0" smtClean="0"/>
            </a:br>
            <a:r>
              <a:rPr lang="en-US" altLang="ko-KR" sz="5400" dirty="0" smtClean="0"/>
              <a:t>AJAX </a:t>
            </a:r>
            <a:r>
              <a:rPr lang="ko-KR" altLang="en-US" sz="5400" dirty="0" smtClean="0"/>
              <a:t>란</a:t>
            </a:r>
            <a:r>
              <a:rPr lang="en-US" altLang="ko-KR" sz="5400" dirty="0" smtClean="0"/>
              <a:t>?</a:t>
            </a:r>
            <a:br>
              <a:rPr lang="en-US" altLang="ko-KR" sz="5400" dirty="0" smtClean="0"/>
            </a:br>
            <a:r>
              <a:rPr lang="en-US" altLang="ko-KR" sz="7200" dirty="0" err="1" smtClean="0">
                <a:solidFill>
                  <a:srgbClr val="FF0000"/>
                </a:solidFill>
              </a:rPr>
              <a:t>A</a:t>
            </a:r>
            <a:r>
              <a:rPr lang="en-US" altLang="ko-KR" sz="5400" dirty="0" err="1" smtClean="0"/>
              <a:t>synchronized</a:t>
            </a:r>
            <a:r>
              <a:rPr lang="en-US" altLang="ko-KR" sz="5400" dirty="0" smtClean="0"/>
              <a:t> </a:t>
            </a:r>
            <a:r>
              <a:rPr lang="en-US" altLang="ko-KR" sz="7200" dirty="0" err="1" smtClean="0">
                <a:solidFill>
                  <a:srgbClr val="FF0000"/>
                </a:solidFill>
              </a:rPr>
              <a:t>J</a:t>
            </a:r>
            <a:r>
              <a:rPr lang="en-US" altLang="ko-KR" sz="5400" dirty="0" err="1" smtClean="0"/>
              <a:t>avascript</a:t>
            </a:r>
            <a:r>
              <a:rPr lang="en-US" altLang="ko-KR" sz="5400" dirty="0" smtClean="0"/>
              <a:t/>
            </a:r>
            <a:br>
              <a:rPr lang="en-US" altLang="ko-KR" sz="5400" dirty="0" smtClean="0"/>
            </a:br>
            <a:r>
              <a:rPr lang="en-US" altLang="ko-KR" sz="7200" dirty="0" smtClean="0">
                <a:solidFill>
                  <a:srgbClr val="FF0000"/>
                </a:solidFill>
              </a:rPr>
              <a:t>A</a:t>
            </a:r>
            <a:r>
              <a:rPr lang="en-US" altLang="ko-KR" sz="5400" dirty="0" smtClean="0"/>
              <a:t>nd </a:t>
            </a:r>
            <a:br>
              <a:rPr lang="en-US" altLang="ko-KR" sz="5400" dirty="0" smtClean="0"/>
            </a:br>
            <a:r>
              <a:rPr lang="en-US" altLang="ko-KR" sz="7200" dirty="0" smtClean="0">
                <a:solidFill>
                  <a:srgbClr val="FF0000"/>
                </a:solidFill>
              </a:rPr>
              <a:t>X</a:t>
            </a:r>
            <a:r>
              <a:rPr lang="en-US" altLang="ko-KR" sz="5400" dirty="0" smtClean="0"/>
              <a:t>ML(or </a:t>
            </a:r>
            <a:r>
              <a:rPr lang="en-US" altLang="ko-KR" sz="5400" dirty="0" err="1" smtClean="0"/>
              <a:t>Json</a:t>
            </a:r>
            <a:r>
              <a:rPr lang="en-US" altLang="ko-KR" sz="5400" dirty="0" smtClean="0"/>
              <a:t>)</a:t>
            </a:r>
            <a:endParaRPr lang="ko-KR" altLang="en-US" sz="5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39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196752"/>
            <a:ext cx="5591175" cy="1123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9905" y="251937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Web? </a:t>
            </a:r>
            <a:r>
              <a:rPr lang="ko-KR" altLang="en-US" sz="3200" dirty="0" smtClean="0"/>
              <a:t>신기술</a:t>
            </a:r>
            <a:r>
              <a:rPr lang="en-US" altLang="ko-KR" sz="3200" dirty="0" smtClean="0"/>
              <a:t>? … </a:t>
            </a:r>
            <a:r>
              <a:rPr lang="ko-KR" altLang="en-US" sz="3200" dirty="0" smtClean="0"/>
              <a:t>글쎄</a:t>
            </a:r>
            <a:r>
              <a:rPr lang="en-US" altLang="ko-KR" sz="3200" dirty="0" smtClean="0"/>
              <a:t>…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8" t="25851" r="9010" b="31100"/>
          <a:stretch/>
        </p:blipFill>
        <p:spPr>
          <a:xfrm>
            <a:off x="7424539" y="1249039"/>
            <a:ext cx="915512" cy="17061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62857" y="2924328"/>
            <a:ext cx="15550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JSP,</a:t>
            </a:r>
          </a:p>
          <a:p>
            <a:pPr algn="ctr"/>
            <a:r>
              <a:rPr lang="en-US" altLang="ko-KR" sz="3200" dirty="0" smtClean="0"/>
              <a:t>PHP,</a:t>
            </a:r>
          </a:p>
          <a:p>
            <a:pPr algn="ctr"/>
            <a:r>
              <a:rPr lang="en-US" altLang="ko-KR" sz="3200" dirty="0" smtClean="0"/>
              <a:t>ASP.net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92920" y="2920283"/>
            <a:ext cx="2044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HTML,</a:t>
            </a:r>
          </a:p>
          <a:p>
            <a:pPr algn="ctr"/>
            <a:r>
              <a:rPr lang="en-US" altLang="ko-KR" sz="3200" dirty="0" smtClean="0"/>
              <a:t>CSS,</a:t>
            </a:r>
          </a:p>
          <a:p>
            <a:pPr algn="ctr"/>
            <a:r>
              <a:rPr lang="en-US" altLang="ko-KR" sz="3200" dirty="0" err="1" smtClean="0"/>
              <a:t>Javascript</a:t>
            </a:r>
            <a:endParaRPr lang="en-US" altLang="ko-KR" sz="32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7220496" y="2913605"/>
            <a:ext cx="15550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Apache,</a:t>
            </a:r>
          </a:p>
          <a:p>
            <a:pPr algn="ctr"/>
            <a:endParaRPr lang="en-US" altLang="ko-KR" sz="3200" dirty="0"/>
          </a:p>
          <a:p>
            <a:pPr algn="ctr"/>
            <a:r>
              <a:rPr lang="en-US" altLang="ko-KR" sz="3200" dirty="0" smtClean="0"/>
              <a:t>IIS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16315" y="5007499"/>
            <a:ext cx="4848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</a:rPr>
              <a:t>s</a:t>
            </a:r>
            <a:r>
              <a:rPr lang="en-US" altLang="ko-KR" sz="3200" dirty="0" smtClean="0">
                <a:solidFill>
                  <a:srgbClr val="FF0000"/>
                </a:solidFill>
              </a:rPr>
              <a:t>pring framework(java),</a:t>
            </a:r>
          </a:p>
          <a:p>
            <a:pPr algn="ctr"/>
            <a:r>
              <a:rPr lang="ko-KR" altLang="en-US" sz="3200" dirty="0" smtClean="0">
                <a:solidFill>
                  <a:srgbClr val="FF0000"/>
                </a:solidFill>
              </a:rPr>
              <a:t>전자정부표준프레임워크</a:t>
            </a:r>
            <a:endParaRPr lang="en-US" altLang="ko-KR" sz="3200" dirty="0" smtClean="0">
              <a:solidFill>
                <a:srgbClr val="FF0000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30" y="1260733"/>
            <a:ext cx="1625141" cy="150525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136670" y="5016078"/>
            <a:ext cx="4848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jQuery(</a:t>
            </a:r>
            <a:r>
              <a:rPr lang="en-US" altLang="ko-KR" sz="3200" dirty="0" err="1" smtClean="0">
                <a:solidFill>
                  <a:srgbClr val="FF0000"/>
                </a:solidFill>
              </a:rPr>
              <a:t>js</a:t>
            </a:r>
            <a:r>
              <a:rPr lang="en-US" altLang="ko-KR" sz="3200" dirty="0" smtClean="0">
                <a:solidFill>
                  <a:srgbClr val="FF0000"/>
                </a:solidFill>
              </a:rPr>
              <a:t>), </a:t>
            </a:r>
          </a:p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Bootstrap(</a:t>
            </a:r>
            <a:r>
              <a:rPr lang="en-US" altLang="ko-KR" sz="3200" dirty="0" err="1" smtClean="0">
                <a:solidFill>
                  <a:srgbClr val="FF0000"/>
                </a:solidFill>
              </a:rPr>
              <a:t>css</a:t>
            </a:r>
            <a:r>
              <a:rPr lang="en-US" altLang="ko-KR" sz="3200" dirty="0" smtClean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749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4367510"/>
          </a:xfrm>
        </p:spPr>
        <p:txBody>
          <a:bodyPr>
            <a:noAutofit/>
          </a:bodyPr>
          <a:lstStyle/>
          <a:p>
            <a:r>
              <a:rPr lang="en-US" altLang="ko-KR" sz="6000" dirty="0" smtClean="0"/>
              <a:t>Restful API?</a:t>
            </a:r>
            <a:br>
              <a:rPr lang="en-US" altLang="ko-KR" sz="6000" dirty="0" smtClean="0"/>
            </a:br>
            <a:r>
              <a:rPr lang="ko-KR" altLang="en-US" sz="6000" dirty="0" smtClean="0"/>
              <a:t>안드로이드 네트워크</a:t>
            </a:r>
            <a:r>
              <a:rPr lang="en-US" altLang="ko-KR" sz="6000" dirty="0" smtClean="0"/>
              <a:t>?</a:t>
            </a:r>
            <a:br>
              <a:rPr lang="en-US" altLang="ko-KR" sz="6000" dirty="0" smtClean="0"/>
            </a:br>
            <a:r>
              <a:rPr lang="ko-KR" altLang="en-US" sz="6000" dirty="0" smtClean="0"/>
              <a:t>프로그래밍 언어는</a:t>
            </a:r>
            <a:r>
              <a:rPr lang="en-US" altLang="ko-KR" sz="6000" dirty="0" smtClean="0"/>
              <a:t>?</a:t>
            </a:r>
            <a:endParaRPr lang="ko-KR" altLang="en-US" sz="6000" dirty="0">
              <a:solidFill>
                <a:srgbClr val="00B05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4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89905" y="251937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spring framework? MVC?</a:t>
            </a:r>
            <a:endParaRPr lang="en-US" altLang="ko-KR" sz="32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665"/>
            <a:ext cx="9144000" cy="5183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9905" y="5949280"/>
            <a:ext cx="7643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FF0000"/>
                </a:solidFill>
              </a:rPr>
              <a:t>M</a:t>
            </a:r>
            <a:r>
              <a:rPr lang="en-US" altLang="ko-KR" sz="3200" dirty="0" smtClean="0"/>
              <a:t>odel, </a:t>
            </a:r>
            <a:r>
              <a:rPr lang="en-US" altLang="ko-KR" sz="5400" dirty="0" smtClean="0">
                <a:solidFill>
                  <a:srgbClr val="FF0000"/>
                </a:solidFill>
              </a:rPr>
              <a:t>V</a:t>
            </a:r>
            <a:r>
              <a:rPr lang="en-US" altLang="ko-KR" sz="3200" dirty="0" smtClean="0"/>
              <a:t>iew, </a:t>
            </a:r>
            <a:r>
              <a:rPr lang="en-US" altLang="ko-KR" sz="5400" dirty="0" smtClean="0">
                <a:solidFill>
                  <a:srgbClr val="FF0000"/>
                </a:solidFill>
              </a:rPr>
              <a:t>C</a:t>
            </a:r>
            <a:r>
              <a:rPr lang="en-US" altLang="ko-KR" sz="3200" dirty="0" smtClean="0"/>
              <a:t>ontrol</a:t>
            </a:r>
          </a:p>
        </p:txBody>
      </p:sp>
    </p:spTree>
    <p:extLst>
      <p:ext uri="{BB962C8B-B14F-4D97-AF65-F5344CB8AC3E}">
        <p14:creationId xmlns:p14="http://schemas.microsoft.com/office/powerpoint/2010/main" val="218943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61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196752"/>
            <a:ext cx="5591175" cy="1123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9905" y="251937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Web? </a:t>
            </a:r>
            <a:r>
              <a:rPr lang="ko-KR" altLang="en-US" sz="3200" dirty="0" smtClean="0"/>
              <a:t>좀 더</a:t>
            </a:r>
            <a:r>
              <a:rPr lang="ko-KR" altLang="en-US" sz="3200" dirty="0" smtClean="0">
                <a:solidFill>
                  <a:srgbClr val="FF0000"/>
                </a:solidFill>
              </a:rPr>
              <a:t> </a:t>
            </a:r>
            <a:r>
              <a:rPr lang="ko-KR" altLang="en-US" sz="3200" dirty="0" smtClean="0"/>
              <a:t>신기술</a:t>
            </a:r>
            <a:r>
              <a:rPr lang="en-US" altLang="ko-KR" sz="3200" dirty="0" smtClean="0"/>
              <a:t>?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8" t="25851" r="9010" b="31100"/>
          <a:stretch/>
        </p:blipFill>
        <p:spPr>
          <a:xfrm>
            <a:off x="7424539" y="1249039"/>
            <a:ext cx="915512" cy="17061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92080" y="2924328"/>
            <a:ext cx="1881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JSP(java),</a:t>
            </a:r>
          </a:p>
          <a:p>
            <a:pPr algn="ctr"/>
            <a:r>
              <a:rPr lang="en-US" altLang="ko-KR" sz="3200" dirty="0" smtClean="0"/>
              <a:t>PHP,</a:t>
            </a:r>
          </a:p>
          <a:p>
            <a:pPr algn="ctr"/>
            <a:r>
              <a:rPr lang="en-US" altLang="ko-KR" sz="3200" dirty="0" smtClean="0"/>
              <a:t>ASP.net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92920" y="2920283"/>
            <a:ext cx="2044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HTML,</a:t>
            </a:r>
          </a:p>
          <a:p>
            <a:pPr algn="ctr"/>
            <a:r>
              <a:rPr lang="en-US" altLang="ko-KR" sz="3200" dirty="0" smtClean="0"/>
              <a:t>CSS,</a:t>
            </a:r>
          </a:p>
          <a:p>
            <a:pPr algn="ctr"/>
            <a:r>
              <a:rPr lang="en-US" altLang="ko-KR" sz="3200" dirty="0" err="1" smtClean="0"/>
              <a:t>Javascript</a:t>
            </a:r>
            <a:endParaRPr lang="en-US" altLang="ko-KR" sz="32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7220496" y="2913605"/>
            <a:ext cx="15550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Apache,</a:t>
            </a:r>
          </a:p>
          <a:p>
            <a:pPr algn="ctr"/>
            <a:endParaRPr lang="en-US" altLang="ko-KR" sz="3200" dirty="0"/>
          </a:p>
          <a:p>
            <a:pPr algn="ctr"/>
            <a:r>
              <a:rPr lang="en-US" altLang="ko-KR" sz="3200" dirty="0" smtClean="0"/>
              <a:t>IIS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11503" y="4437112"/>
            <a:ext cx="4252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70C0"/>
                </a:solidFill>
              </a:rPr>
              <a:t>Spring(java) Apache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30" y="1260733"/>
            <a:ext cx="1625141" cy="150525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60147" y="4437112"/>
            <a:ext cx="484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70C0"/>
                </a:solidFill>
              </a:rPr>
              <a:t>jQuery, bootstrap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0032" y="5085184"/>
            <a:ext cx="468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rgbClr val="FF0000"/>
                </a:solidFill>
              </a:rPr>
              <a:t>nodeJS</a:t>
            </a:r>
            <a:r>
              <a:rPr lang="en-US" altLang="ko-KR" sz="3200" dirty="0" smtClean="0">
                <a:solidFill>
                  <a:srgbClr val="FF0000"/>
                </a:solidFill>
              </a:rPr>
              <a:t>(</a:t>
            </a:r>
            <a:r>
              <a:rPr lang="en-US" altLang="ko-KR" sz="3200" dirty="0" err="1" smtClean="0">
                <a:solidFill>
                  <a:srgbClr val="FF0000"/>
                </a:solidFill>
              </a:rPr>
              <a:t>js</a:t>
            </a:r>
            <a:r>
              <a:rPr lang="en-US" altLang="ko-KR" sz="3200" dirty="0" smtClean="0">
                <a:solidFill>
                  <a:srgbClr val="FF0000"/>
                </a:solidFill>
              </a:rPr>
              <a:t>)   express</a:t>
            </a:r>
          </a:p>
          <a:p>
            <a:r>
              <a:rPr lang="en-US" altLang="ko-KR" sz="3200" dirty="0" smtClean="0">
                <a:solidFill>
                  <a:srgbClr val="FF0000"/>
                </a:solidFill>
              </a:rPr>
              <a:t>Django(python) </a:t>
            </a:r>
            <a:r>
              <a:rPr lang="en-US" altLang="ko-KR" sz="2800" dirty="0" smtClean="0">
                <a:solidFill>
                  <a:srgbClr val="FF0000"/>
                </a:solidFill>
              </a:rPr>
              <a:t>Apache</a:t>
            </a:r>
          </a:p>
          <a:p>
            <a:r>
              <a:rPr lang="en-US" altLang="ko-KR" sz="3200" dirty="0" smtClean="0">
                <a:solidFill>
                  <a:srgbClr val="FF0000"/>
                </a:solidFill>
              </a:rPr>
              <a:t>Flask(python)  </a:t>
            </a:r>
            <a:r>
              <a:rPr lang="en-US" altLang="ko-KR" sz="2800" dirty="0" smtClean="0">
                <a:solidFill>
                  <a:srgbClr val="FF0000"/>
                </a:solidFill>
              </a:rPr>
              <a:t>Apache</a:t>
            </a:r>
            <a:endParaRPr lang="en-US" altLang="ko-KR" sz="28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03648" y="5085184"/>
            <a:ext cx="2304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rgbClr val="FF0000"/>
                </a:solidFill>
              </a:rPr>
              <a:t>angularJS</a:t>
            </a:r>
            <a:r>
              <a:rPr lang="en-US" altLang="ko-KR" sz="3200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sz="3200" dirty="0" err="1" smtClean="0">
                <a:solidFill>
                  <a:srgbClr val="FF0000"/>
                </a:solidFill>
              </a:rPr>
              <a:t>reactJS</a:t>
            </a:r>
            <a:endParaRPr lang="en-US" altLang="ko-KR" sz="3200" dirty="0" smtClean="0">
              <a:solidFill>
                <a:srgbClr val="FF0000"/>
              </a:solidFill>
            </a:endParaRPr>
          </a:p>
          <a:p>
            <a:r>
              <a:rPr lang="en-US" altLang="ko-KR" sz="3200" dirty="0" err="1" smtClean="0">
                <a:solidFill>
                  <a:srgbClr val="FF0000"/>
                </a:solidFill>
              </a:rPr>
              <a:t>viewJS</a:t>
            </a:r>
            <a:endParaRPr lang="en-US" altLang="ko-KR" sz="3200" dirty="0" smtClean="0">
              <a:solidFill>
                <a:srgbClr val="FF0000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4572000" y="836712"/>
            <a:ext cx="1" cy="5904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83868" y="2373180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00B050"/>
                </a:solidFill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91963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4367510"/>
          </a:xfrm>
        </p:spPr>
        <p:txBody>
          <a:bodyPr>
            <a:noAutofit/>
          </a:bodyPr>
          <a:lstStyle/>
          <a:p>
            <a:r>
              <a:rPr lang="en-US" altLang="ko-KR" sz="5400" dirty="0" smtClean="0"/>
              <a:t>Question </a:t>
            </a:r>
            <a:r>
              <a:rPr lang="en-US" altLang="ko-KR" sz="5400" dirty="0" smtClean="0"/>
              <a:t>5.</a:t>
            </a:r>
            <a:r>
              <a:rPr lang="en-US" altLang="ko-KR" sz="5400" dirty="0" smtClean="0"/>
              <a:t/>
            </a:r>
            <a:br>
              <a:rPr lang="en-US" altLang="ko-KR" sz="5400" dirty="0" smtClean="0"/>
            </a:br>
            <a:r>
              <a:rPr lang="ko-KR" altLang="en-US" sz="5400" dirty="0" smtClean="0"/>
              <a:t>프로그래밍 원리 </a:t>
            </a:r>
            <a:r>
              <a:rPr lang="en-US" altLang="ko-KR" sz="5400" dirty="0" smtClean="0"/>
              <a:t>2</a:t>
            </a:r>
            <a:r>
              <a:rPr lang="ko-KR" altLang="en-US" sz="5400" dirty="0" smtClean="0"/>
              <a:t>단계</a:t>
            </a:r>
            <a:r>
              <a:rPr lang="en-US" altLang="ko-KR" sz="5400" dirty="0" smtClean="0"/>
              <a:t>?</a:t>
            </a:r>
            <a:endParaRPr lang="ko-KR" altLang="en-US" sz="5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65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5" name="_x168071936" descr="EMB0000395400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92" y="1844824"/>
            <a:ext cx="8675688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9905" y="251937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Node JS</a:t>
            </a:r>
            <a:endParaRPr lang="en-US" altLang="ko-KR" sz="32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89905" y="1249036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 smtClean="0"/>
              <a:t>Javascript</a:t>
            </a:r>
            <a:r>
              <a:rPr lang="ko-KR" altLang="en-US" sz="3200" dirty="0" smtClean="0"/>
              <a:t>로 만들어진 서버 프레임워크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289475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9512" y="116632"/>
            <a:ext cx="8608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kern="0" dirty="0" smtClean="0">
                <a:solidFill>
                  <a:srgbClr val="000000"/>
                </a:solidFill>
              </a:rPr>
              <a:t>C:\nodejs_express_erver&gt;</a:t>
            </a:r>
            <a:r>
              <a:rPr lang="en-US" altLang="ko-KR" sz="3200" kern="0" dirty="0" smtClean="0">
                <a:solidFill>
                  <a:srgbClr val="FF0000"/>
                </a:solidFill>
              </a:rPr>
              <a:t>npm </a:t>
            </a:r>
            <a:r>
              <a:rPr lang="en-US" altLang="ko-KR" sz="3200" kern="0" dirty="0">
                <a:solidFill>
                  <a:srgbClr val="00B0F0"/>
                </a:solidFill>
              </a:rPr>
              <a:t>install</a:t>
            </a:r>
            <a:r>
              <a:rPr lang="en-US" altLang="ko-KR" sz="3200" kern="0" dirty="0">
                <a:solidFill>
                  <a:srgbClr val="FF0000"/>
                </a:solidFill>
              </a:rPr>
              <a:t> </a:t>
            </a:r>
            <a:r>
              <a:rPr lang="en-US" altLang="ko-KR" sz="3200" kern="0" dirty="0" smtClean="0">
                <a:solidFill>
                  <a:srgbClr val="FF0000"/>
                </a:solidFill>
              </a:rPr>
              <a:t>express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27" y="682508"/>
            <a:ext cx="8316416" cy="6175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2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6" name="_x185974264" descr="EMB000084b44d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313"/>
            <a:ext cx="4679950" cy="492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_x208716888" descr="EMB000084b44d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15" y="2060575"/>
            <a:ext cx="2635250" cy="367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9905" y="251937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rgbClr val="FF0000"/>
                </a:solidFill>
              </a:rPr>
              <a:t>미들웨어</a:t>
            </a:r>
            <a:r>
              <a:rPr lang="ko-KR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ko-KR" sz="3200" dirty="0" smtClean="0">
                <a:solidFill>
                  <a:srgbClr val="FF0000"/>
                </a:solidFill>
              </a:rPr>
              <a:t>in Express Server at </a:t>
            </a:r>
            <a:r>
              <a:rPr lang="en-US" altLang="ko-KR" sz="3200" dirty="0" err="1" smtClean="0">
                <a:solidFill>
                  <a:srgbClr val="FF0000"/>
                </a:solidFill>
              </a:rPr>
              <a:t>NodeJS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287930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4367510"/>
          </a:xfrm>
        </p:spPr>
        <p:txBody>
          <a:bodyPr>
            <a:noAutofit/>
          </a:bodyPr>
          <a:lstStyle/>
          <a:p>
            <a:r>
              <a:rPr lang="en-US" altLang="ko-KR" sz="5400" dirty="0" smtClean="0"/>
              <a:t>Question 6.</a:t>
            </a:r>
            <a:br>
              <a:rPr lang="en-US" altLang="ko-KR" sz="5400" dirty="0" smtClean="0"/>
            </a:br>
            <a:r>
              <a:rPr lang="ko-KR" altLang="en-US" sz="7200" dirty="0" smtClean="0"/>
              <a:t>웹 서버의 </a:t>
            </a:r>
            <a:r>
              <a:rPr lang="ko-KR" altLang="en-US" sz="7200" dirty="0" err="1" smtClean="0">
                <a:solidFill>
                  <a:srgbClr val="FF0000"/>
                </a:solidFill>
              </a:rPr>
              <a:t>라우팅</a:t>
            </a:r>
            <a:r>
              <a:rPr lang="en-US" altLang="ko-KR" sz="5400" dirty="0" smtClean="0"/>
              <a:t>?</a:t>
            </a:r>
            <a:endParaRPr lang="ko-KR" altLang="en-US" sz="5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08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819150"/>
            <a:ext cx="878205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89905" y="251937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Web Server </a:t>
            </a:r>
            <a:r>
              <a:rPr lang="ko-KR" altLang="en-US" sz="3200" dirty="0" smtClean="0"/>
              <a:t>의</a:t>
            </a:r>
            <a:r>
              <a:rPr lang="en-US" altLang="ko-KR" sz="3200" dirty="0" smtClean="0"/>
              <a:t> </a:t>
            </a:r>
            <a:r>
              <a:rPr lang="ko-KR" altLang="en-US" sz="3200" dirty="0" err="1" smtClean="0">
                <a:solidFill>
                  <a:srgbClr val="FF0000"/>
                </a:solidFill>
              </a:rPr>
              <a:t>라우팅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94322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89905" y="251937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웹 클라이언트</a:t>
            </a:r>
            <a:endParaRPr lang="en-US" altLang="ko-KR" sz="32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738313"/>
            <a:ext cx="598170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922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84336"/>
            <a:ext cx="6984776" cy="561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9905" y="251937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웹 클라이언트</a:t>
            </a:r>
            <a:endParaRPr lang="en-US" altLang="ko-KR" sz="32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979712" y="3140968"/>
            <a:ext cx="547260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52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4367510"/>
          </a:xfrm>
        </p:spPr>
        <p:txBody>
          <a:bodyPr>
            <a:noAutofit/>
          </a:bodyPr>
          <a:lstStyle/>
          <a:p>
            <a:r>
              <a:rPr lang="ko-KR" altLang="en-US" sz="6000" dirty="0" smtClean="0"/>
              <a:t>정답이 아니라 질문</a:t>
            </a:r>
            <a:r>
              <a:rPr lang="en-US" altLang="ko-KR" sz="6000" dirty="0" smtClean="0"/>
              <a:t>?</a:t>
            </a:r>
            <a:br>
              <a:rPr lang="en-US" altLang="ko-KR" sz="6000" dirty="0" smtClean="0"/>
            </a:br>
            <a:r>
              <a:rPr lang="en-US" altLang="ko-KR" sz="6000" dirty="0" smtClean="0"/>
              <a:t>???????????</a:t>
            </a:r>
            <a:endParaRPr lang="ko-KR" altLang="en-US" sz="6000" dirty="0">
              <a:solidFill>
                <a:srgbClr val="00B05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91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89905" y="251937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URL</a:t>
            </a:r>
          </a:p>
        </p:txBody>
      </p:sp>
      <p:pic>
        <p:nvPicPr>
          <p:cNvPr id="7" name="_x185968424" descr="EMB000084b44c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96752"/>
            <a:ext cx="6048375" cy="486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2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89905" y="251937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URL</a:t>
            </a: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251520" y="2780928"/>
            <a:ext cx="8568952" cy="1440160"/>
          </a:xfrm>
          <a:prstGeom prst="roundRect">
            <a:avLst>
              <a:gd name="adj" fmla="val 5773"/>
            </a:avLst>
          </a:prstGeom>
          <a:solidFill>
            <a:schemeClr val="bg1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003366"/>
            </a:outerShdw>
          </a:effectLst>
        </p:spPr>
        <p:txBody>
          <a:bodyPr lIns="108000" tIns="72000" rIns="108000" bIns="72000"/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kern="0" dirty="0" smtClean="0">
                <a:solidFill>
                  <a:srgbClr val="2A00FF"/>
                </a:solidFill>
              </a:rPr>
              <a:t>'https</a:t>
            </a:r>
            <a:r>
              <a:rPr lang="en-US" altLang="ko-KR" sz="3200" kern="0" dirty="0">
                <a:solidFill>
                  <a:srgbClr val="2A00FF"/>
                </a:solidFill>
              </a:rPr>
              <a:t>://m.search.naver.com/</a:t>
            </a:r>
            <a:r>
              <a:rPr lang="en-US" altLang="ko-KR" sz="3200" kern="0" dirty="0" err="1">
                <a:solidFill>
                  <a:srgbClr val="2A00FF"/>
                </a:solidFill>
              </a:rPr>
              <a:t>search.naver</a:t>
            </a:r>
            <a:r>
              <a:rPr lang="en-US" altLang="ko-KR" sz="3200" kern="0" dirty="0" smtClean="0">
                <a:solidFill>
                  <a:srgbClr val="2A00FF"/>
                </a:solidFill>
              </a:rPr>
              <a:t>? </a:t>
            </a:r>
            <a:r>
              <a:rPr lang="en-US" altLang="ko-KR" sz="3200" kern="0" dirty="0" smtClean="0">
                <a:solidFill>
                  <a:srgbClr val="00B050"/>
                </a:solidFill>
              </a:rPr>
              <a:t>class</a:t>
            </a:r>
            <a:r>
              <a:rPr lang="en-US" altLang="ko-KR" sz="3200" kern="0" dirty="0" smtClean="0">
                <a:solidFill>
                  <a:srgbClr val="2A00FF"/>
                </a:solidFill>
              </a:rPr>
              <a:t>=</a:t>
            </a:r>
            <a:r>
              <a:rPr lang="en-US" altLang="ko-KR" sz="3200" kern="0" dirty="0" smtClean="0">
                <a:solidFill>
                  <a:srgbClr val="FF0000"/>
                </a:solidFill>
              </a:rPr>
              <a:t>1</a:t>
            </a:r>
            <a:r>
              <a:rPr lang="en-US" altLang="ko-KR" sz="3200" kern="0" dirty="0" smtClean="0">
                <a:solidFill>
                  <a:srgbClr val="2A00FF"/>
                </a:solidFill>
              </a:rPr>
              <a:t>&amp;</a:t>
            </a:r>
            <a:r>
              <a:rPr lang="en-US" altLang="ko-KR" sz="3200" kern="0" dirty="0" smtClean="0">
                <a:solidFill>
                  <a:srgbClr val="00B050"/>
                </a:solidFill>
              </a:rPr>
              <a:t>name</a:t>
            </a:r>
            <a:r>
              <a:rPr lang="en-US" altLang="ko-KR" sz="3200" kern="0" dirty="0" smtClean="0">
                <a:solidFill>
                  <a:srgbClr val="2A00FF"/>
                </a:solidFill>
              </a:rPr>
              <a:t>=</a:t>
            </a:r>
            <a:r>
              <a:rPr lang="en-US" altLang="ko-KR" sz="3200" kern="0" dirty="0" err="1" smtClean="0">
                <a:solidFill>
                  <a:srgbClr val="FF0000"/>
                </a:solidFill>
              </a:rPr>
              <a:t>gd</a:t>
            </a:r>
            <a:r>
              <a:rPr lang="en-US" altLang="ko-KR" sz="3200" kern="0" dirty="0" err="1" smtClean="0">
                <a:solidFill>
                  <a:srgbClr val="2A00FF"/>
                </a:solidFill>
              </a:rPr>
              <a:t>&amp;</a:t>
            </a:r>
            <a:r>
              <a:rPr lang="en-US" altLang="ko-KR" sz="3200" kern="0" dirty="0" err="1" smtClean="0">
                <a:solidFill>
                  <a:srgbClr val="00B050"/>
                </a:solidFill>
              </a:rPr>
              <a:t>num</a:t>
            </a:r>
            <a:r>
              <a:rPr lang="en-US" altLang="ko-KR" sz="3200" kern="0" dirty="0" smtClean="0">
                <a:solidFill>
                  <a:srgbClr val="2A00FF"/>
                </a:solidFill>
              </a:rPr>
              <a:t>=</a:t>
            </a:r>
            <a:r>
              <a:rPr lang="en-US" altLang="ko-KR" sz="3200" kern="0" dirty="0" smtClean="0">
                <a:solidFill>
                  <a:srgbClr val="FF0000"/>
                </a:solidFill>
              </a:rPr>
              <a:t>32</a:t>
            </a:r>
            <a:r>
              <a:rPr lang="en-US" altLang="ko-KR" sz="3200" kern="0" dirty="0" smtClean="0">
                <a:solidFill>
                  <a:srgbClr val="2A00FF"/>
                </a:solidFill>
              </a:rPr>
              <a:t>'</a:t>
            </a:r>
            <a:endParaRPr lang="en-US" altLang="ko-KR" sz="3200" kern="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9905" y="1249036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클라이언트가 서버에게 </a:t>
            </a:r>
            <a:r>
              <a:rPr lang="en-US" altLang="ko-KR" sz="3200" dirty="0" smtClean="0"/>
              <a:t>Request~!</a:t>
            </a:r>
          </a:p>
        </p:txBody>
      </p:sp>
    </p:spTree>
    <p:extLst>
      <p:ext uri="{BB962C8B-B14F-4D97-AF65-F5344CB8AC3E}">
        <p14:creationId xmlns:p14="http://schemas.microsoft.com/office/powerpoint/2010/main" val="422150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72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196752"/>
            <a:ext cx="5591175" cy="1123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76" y="28600"/>
            <a:ext cx="1116124" cy="18389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9905" y="251937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Web</a:t>
            </a:r>
            <a:r>
              <a:rPr lang="en-US" altLang="ko-KR" sz="3200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8" t="25851" r="9010" b="31100"/>
          <a:stretch/>
        </p:blipFill>
        <p:spPr>
          <a:xfrm>
            <a:off x="7424539" y="1249039"/>
            <a:ext cx="915512" cy="17061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19872" y="2492896"/>
            <a:ext cx="266429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00B050"/>
                </a:solidFill>
              </a:rPr>
              <a:t>http?https</a:t>
            </a:r>
            <a:r>
              <a:rPr lang="en-US" altLang="ko-KR" sz="3200" dirty="0" smtClean="0">
                <a:solidFill>
                  <a:srgbClr val="00B050"/>
                </a:solidFill>
              </a:rPr>
              <a:t>?</a:t>
            </a:r>
          </a:p>
          <a:p>
            <a:pPr algn="ctr"/>
            <a:r>
              <a:rPr lang="en-US" altLang="ko-KR" sz="3200" dirty="0" smtClean="0">
                <a:solidFill>
                  <a:srgbClr val="00B050"/>
                </a:solidFill>
              </a:rPr>
              <a:t>data?</a:t>
            </a:r>
          </a:p>
          <a:p>
            <a:pPr algn="ctr"/>
            <a:r>
              <a:rPr lang="en-US" altLang="ko-KR" sz="3200" dirty="0" smtClean="0">
                <a:solidFill>
                  <a:srgbClr val="00B050"/>
                </a:solidFill>
              </a:rPr>
              <a:t>String?</a:t>
            </a:r>
          </a:p>
          <a:p>
            <a:pPr algn="ctr"/>
            <a:r>
              <a:rPr lang="en-US" altLang="ko-KR" sz="3200" dirty="0" err="1" smtClean="0">
                <a:solidFill>
                  <a:srgbClr val="00B050"/>
                </a:solidFill>
              </a:rPr>
              <a:t>stream?byte</a:t>
            </a:r>
            <a:r>
              <a:rPr lang="en-US" altLang="ko-KR" sz="3200" dirty="0" smtClean="0">
                <a:solidFill>
                  <a:srgbClr val="00B050"/>
                </a:solidFill>
              </a:rPr>
              <a:t>?</a:t>
            </a:r>
          </a:p>
          <a:p>
            <a:pPr algn="ctr"/>
            <a:r>
              <a:rPr lang="ko-KR" altLang="en-US" sz="3200" dirty="0" smtClean="0">
                <a:solidFill>
                  <a:srgbClr val="00B050"/>
                </a:solidFill>
              </a:rPr>
              <a:t>객체</a:t>
            </a:r>
            <a:r>
              <a:rPr lang="en-US" altLang="ko-KR" sz="3200" dirty="0" smtClean="0">
                <a:solidFill>
                  <a:srgbClr val="00B050"/>
                </a:solidFill>
              </a:rPr>
              <a:t>?</a:t>
            </a:r>
          </a:p>
          <a:p>
            <a:pPr algn="ctr"/>
            <a:r>
              <a:rPr lang="en-US" altLang="ko-KR" sz="3200" dirty="0" err="1" smtClean="0">
                <a:solidFill>
                  <a:srgbClr val="00B050"/>
                </a:solidFill>
              </a:rPr>
              <a:t>json</a:t>
            </a:r>
            <a:r>
              <a:rPr lang="en-US" altLang="ko-KR" sz="3200" dirty="0" smtClean="0">
                <a:solidFill>
                  <a:srgbClr val="00B050"/>
                </a:solidFill>
              </a:rPr>
              <a:t>?</a:t>
            </a:r>
            <a:r>
              <a:rPr lang="en-US" altLang="ko-KR" sz="3200" dirty="0" smtClean="0">
                <a:solidFill>
                  <a:srgbClr val="FF0000"/>
                </a:solidFill>
              </a:rPr>
              <a:t> </a:t>
            </a:r>
            <a:r>
              <a:rPr lang="en-US" altLang="ko-KR" sz="3200" dirty="0" smtClean="0">
                <a:solidFill>
                  <a:srgbClr val="00B050"/>
                </a:solidFill>
              </a:rPr>
              <a:t>xml?</a:t>
            </a:r>
          </a:p>
          <a:p>
            <a:pPr algn="ctr"/>
            <a:endParaRPr lang="en-US" altLang="ko-KR" sz="3200" dirty="0">
              <a:solidFill>
                <a:srgbClr val="00B050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rgbClr val="00B050"/>
                </a:solidFill>
              </a:rPr>
              <a:t>URL? URI?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66681" y="2852936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anything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8336" y="5635187"/>
            <a:ext cx="1920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anything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17" y="2102129"/>
            <a:ext cx="1625141" cy="15052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" t="21651" r="7958" b="30050"/>
          <a:stretch/>
        </p:blipFill>
        <p:spPr>
          <a:xfrm>
            <a:off x="100105" y="3702841"/>
            <a:ext cx="2874321" cy="165273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865" y="4213141"/>
            <a:ext cx="1089848" cy="1304091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7856022" y="3582141"/>
            <a:ext cx="0" cy="631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66681" y="5661248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anything</a:t>
            </a:r>
          </a:p>
        </p:txBody>
      </p:sp>
    </p:spTree>
    <p:extLst>
      <p:ext uri="{BB962C8B-B14F-4D97-AF65-F5344CB8AC3E}">
        <p14:creationId xmlns:p14="http://schemas.microsoft.com/office/powerpoint/2010/main" val="247163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4367510"/>
          </a:xfrm>
        </p:spPr>
        <p:txBody>
          <a:bodyPr>
            <a:noAutofit/>
          </a:bodyPr>
          <a:lstStyle/>
          <a:p>
            <a:r>
              <a:rPr lang="en-US" altLang="ko-KR" sz="5400" dirty="0" smtClean="0"/>
              <a:t>Question 7.</a:t>
            </a:r>
            <a:br>
              <a:rPr lang="en-US" altLang="ko-KR" sz="5400" dirty="0" smtClean="0"/>
            </a:br>
            <a:r>
              <a:rPr lang="en-US" altLang="ko-KR" sz="7200" dirty="0" smtClean="0">
                <a:solidFill>
                  <a:srgbClr val="FF0000"/>
                </a:solidFill>
              </a:rPr>
              <a:t>Rest</a:t>
            </a:r>
            <a:r>
              <a:rPr lang="en-US" altLang="ko-KR" sz="7200" dirty="0" smtClean="0"/>
              <a:t>ful API?</a:t>
            </a:r>
            <a:br>
              <a:rPr lang="en-US" altLang="ko-KR" sz="7200" dirty="0" smtClean="0"/>
            </a:br>
            <a:r>
              <a:rPr lang="en-US" altLang="ko-KR" sz="5400" dirty="0" smtClean="0"/>
              <a:t>(</a:t>
            </a:r>
            <a:r>
              <a:rPr lang="en-US" altLang="ko-KR" sz="5400" dirty="0" err="1" smtClean="0">
                <a:solidFill>
                  <a:srgbClr val="FF0000"/>
                </a:solidFill>
              </a:rPr>
              <a:t>RE</a:t>
            </a:r>
            <a:r>
              <a:rPr lang="en-US" altLang="ko-KR" sz="5400" dirty="0" err="1" smtClean="0"/>
              <a:t>spresentational</a:t>
            </a:r>
            <a:r>
              <a:rPr lang="en-US" altLang="ko-KR" sz="5400" dirty="0" smtClean="0"/>
              <a:t> </a:t>
            </a:r>
            <a:br>
              <a:rPr lang="en-US" altLang="ko-KR" sz="5400" dirty="0" smtClean="0"/>
            </a:br>
            <a:r>
              <a:rPr lang="en-US" altLang="ko-KR" sz="5400" dirty="0" smtClean="0">
                <a:solidFill>
                  <a:srgbClr val="FF0000"/>
                </a:solidFill>
              </a:rPr>
              <a:t>S</a:t>
            </a:r>
            <a:r>
              <a:rPr lang="en-US" altLang="ko-KR" sz="5400" dirty="0" smtClean="0"/>
              <a:t>tate </a:t>
            </a:r>
            <a:br>
              <a:rPr lang="en-US" altLang="ko-KR" sz="5400" dirty="0" smtClean="0"/>
            </a:br>
            <a:r>
              <a:rPr lang="en-US" altLang="ko-KR" sz="5400" dirty="0" smtClean="0">
                <a:solidFill>
                  <a:srgbClr val="FF0000"/>
                </a:solidFill>
              </a:rPr>
              <a:t>T</a:t>
            </a:r>
            <a:r>
              <a:rPr lang="en-US" altLang="ko-KR" sz="5400" dirty="0" smtClean="0"/>
              <a:t>ransfer)</a:t>
            </a:r>
            <a:endParaRPr lang="ko-KR" altLang="en-US" sz="5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00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89905" y="251937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Restful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06" y="1916832"/>
            <a:ext cx="853826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9904" y="1196752"/>
            <a:ext cx="8000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0000"/>
                </a:solidFill>
              </a:rPr>
              <a:t>C</a:t>
            </a:r>
            <a:r>
              <a:rPr lang="en-US" altLang="ko-KR" sz="3200" dirty="0" smtClean="0"/>
              <a:t>reate   </a:t>
            </a:r>
            <a:r>
              <a:rPr lang="en-US" altLang="ko-KR" sz="3200" dirty="0" smtClean="0">
                <a:solidFill>
                  <a:srgbClr val="FF0000"/>
                </a:solidFill>
              </a:rPr>
              <a:t>R</a:t>
            </a:r>
            <a:r>
              <a:rPr lang="en-US" altLang="ko-KR" sz="3200" dirty="0" smtClean="0"/>
              <a:t>ead   </a:t>
            </a:r>
            <a:r>
              <a:rPr lang="en-US" altLang="ko-KR" sz="3200" dirty="0" smtClean="0">
                <a:solidFill>
                  <a:srgbClr val="FF0000"/>
                </a:solidFill>
              </a:rPr>
              <a:t>U</a:t>
            </a:r>
            <a:r>
              <a:rPr lang="en-US" altLang="ko-KR" sz="3200" dirty="0" smtClean="0"/>
              <a:t>pdate   </a:t>
            </a:r>
            <a:r>
              <a:rPr lang="en-US" altLang="ko-KR" sz="3200" dirty="0" smtClean="0">
                <a:solidFill>
                  <a:srgbClr val="FF0000"/>
                </a:solidFill>
              </a:rPr>
              <a:t>D</a:t>
            </a:r>
            <a:r>
              <a:rPr lang="en-US" altLang="ko-KR" sz="3200" dirty="0" smtClean="0"/>
              <a:t>elete</a:t>
            </a:r>
          </a:p>
        </p:txBody>
      </p:sp>
    </p:spTree>
    <p:extLst>
      <p:ext uri="{BB962C8B-B14F-4D97-AF65-F5344CB8AC3E}">
        <p14:creationId xmlns:p14="http://schemas.microsoft.com/office/powerpoint/2010/main" val="13452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89905" y="251937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Restful</a:t>
            </a:r>
            <a:endParaRPr lang="en-US" altLang="ko-KR" sz="32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33475"/>
            <a:ext cx="9036495" cy="3302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2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89905" y="251937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Restful</a:t>
            </a:r>
            <a:endParaRPr lang="en-US" altLang="ko-KR" sz="32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33475"/>
            <a:ext cx="8964488" cy="3275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2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89905" y="251937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Restful</a:t>
            </a:r>
            <a:endParaRPr lang="en-US" altLang="ko-KR" sz="3200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3475"/>
            <a:ext cx="8964488" cy="3275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2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89905" y="251937"/>
            <a:ext cx="764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웹 클라이언트</a:t>
            </a:r>
            <a:endParaRPr lang="en-US" altLang="ko-KR" sz="3200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815677"/>
            <a:ext cx="5143500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2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4367510"/>
          </a:xfrm>
        </p:spPr>
        <p:txBody>
          <a:bodyPr>
            <a:noAutofit/>
          </a:bodyPr>
          <a:lstStyle/>
          <a:p>
            <a:r>
              <a:rPr lang="en-US" altLang="ko-KR" sz="6000" dirty="0" smtClean="0"/>
              <a:t>Generalize</a:t>
            </a:r>
            <a:br>
              <a:rPr lang="en-US" altLang="ko-KR" sz="6000" dirty="0" smtClean="0"/>
            </a:br>
            <a:r>
              <a:rPr lang="en-US" altLang="ko-KR" sz="6000" dirty="0" smtClean="0"/>
              <a:t>vs</a:t>
            </a:r>
            <a:br>
              <a:rPr lang="en-US" altLang="ko-KR" sz="6000" dirty="0" smtClean="0"/>
            </a:br>
            <a:r>
              <a:rPr lang="en-US" altLang="ko-KR" sz="6000" dirty="0" smtClean="0"/>
              <a:t>Specialize</a:t>
            </a:r>
            <a:endParaRPr lang="ko-KR" altLang="en-US" sz="6000" dirty="0">
              <a:solidFill>
                <a:srgbClr val="00B05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70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548680"/>
            <a:ext cx="7772400" cy="864096"/>
          </a:xfrm>
        </p:spPr>
        <p:txBody>
          <a:bodyPr>
            <a:noAutofit/>
          </a:bodyPr>
          <a:lstStyle/>
          <a:p>
            <a:r>
              <a:rPr lang="ko-KR" altLang="en-US" sz="3600" dirty="0" smtClean="0"/>
              <a:t>난 </a:t>
            </a:r>
            <a:r>
              <a:rPr lang="ko-KR" altLang="en-US" sz="3600" dirty="0" err="1" smtClean="0"/>
              <a:t>한놈만</a:t>
            </a:r>
            <a:r>
              <a:rPr lang="ko-KR" altLang="en-US" sz="3600" dirty="0" smtClean="0"/>
              <a:t> 판다</a:t>
            </a:r>
            <a:r>
              <a:rPr lang="en-US" altLang="ko-KR" sz="3600" dirty="0" smtClean="0"/>
              <a:t>. </a:t>
            </a:r>
            <a:r>
              <a:rPr lang="ko-KR" altLang="en-US" sz="3600" dirty="0" err="1" smtClean="0"/>
              <a:t>한놈</a:t>
            </a:r>
            <a:r>
              <a:rPr lang="ko-KR" altLang="en-US" sz="3600" dirty="0" smtClean="0"/>
              <a:t> 끝까지</a:t>
            </a:r>
            <a:endParaRPr lang="ko-KR" altLang="en-US" sz="3600" dirty="0">
              <a:solidFill>
                <a:srgbClr val="00B05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3C246-72FF-407B-AA0A-46F35C4A585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412776"/>
            <a:ext cx="5915025" cy="358140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85800" y="5085184"/>
            <a:ext cx="7772400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그런데 무엇을</a:t>
            </a:r>
            <a:r>
              <a:rPr lang="en-US" altLang="ko-KR" sz="3600" dirty="0" smtClean="0"/>
              <a:t>? </a:t>
            </a:r>
            <a:r>
              <a:rPr lang="ko-KR" altLang="en-US" sz="3600" dirty="0" smtClean="0"/>
              <a:t>어떻게</a:t>
            </a:r>
            <a:r>
              <a:rPr lang="en-US" altLang="ko-KR" sz="3600" dirty="0" smtClean="0"/>
              <a:t>?</a:t>
            </a:r>
            <a:endParaRPr lang="ko-KR" alt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60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13789</TotalTime>
  <Words>574</Words>
  <Application>Microsoft Office PowerPoint</Application>
  <PresentationFormat>화면 슬라이드 쇼(4:3)</PresentationFormat>
  <Paragraphs>259</Paragraphs>
  <Slides>78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0" baseType="lpstr">
      <vt:lpstr>Office 테마</vt:lpstr>
      <vt:lpstr>사진</vt:lpstr>
      <vt:lpstr>들어가기에 앞서</vt:lpstr>
      <vt:lpstr>육하 원칙  누가,언제,어디서, 무엇을,어떻게,왜</vt:lpstr>
      <vt:lpstr>무엇을 할 것인가?</vt:lpstr>
      <vt:lpstr>어떻게 할 것인가? </vt:lpstr>
      <vt:lpstr>기술동향?</vt:lpstr>
      <vt:lpstr>Restful API? 안드로이드 네트워크? 프로그래밍 언어는?</vt:lpstr>
      <vt:lpstr>정답이 아니라 질문? ???????????</vt:lpstr>
      <vt:lpstr>Generalize vs Specialize</vt:lpstr>
      <vt:lpstr>난 한놈만 판다. 한놈 끝까지</vt:lpstr>
      <vt:lpstr>아무거나? 뭐라도? Nope! 총망라해서 정리… 그리고 버린다…</vt:lpstr>
      <vt:lpstr>Question 1. Platform이란 무엇인가?</vt:lpstr>
      <vt:lpstr>PowerPoint 프레젠테이션</vt:lpstr>
      <vt:lpstr>PowerPoint 프레젠테이션</vt:lpstr>
      <vt:lpstr>PowerPoint 프레젠테이션</vt:lpstr>
      <vt:lpstr>Question 2. 어플리케이션의 3요소</vt:lpstr>
      <vt:lpstr>1. 제어처리: for, if, 네트워크 2. 데이터: 배열,객체,파일,DB 3. GUI: 화면, 이벤트연결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안드로이드는 UI를 포함하는 메인쓰레드, 소켓 네트워크 서브쓰레드  핸들러? 동기화? 공유메모리 문제? 데드락? 비동기? 콜백함수?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Question 3. 그럼 서버 구현은?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Question 4.  클라이언트가 안드로이드가 아닌 웹?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Question 5. AJAX 란? Asynchronized Javascript And  XML(or Json)</vt:lpstr>
      <vt:lpstr>PowerPoint 프레젠테이션</vt:lpstr>
      <vt:lpstr>PowerPoint 프레젠테이션</vt:lpstr>
      <vt:lpstr>PowerPoint 프레젠테이션</vt:lpstr>
      <vt:lpstr>Question 5. 프로그래밍 원리 2단계?</vt:lpstr>
      <vt:lpstr>PowerPoint 프레젠테이션</vt:lpstr>
      <vt:lpstr>PowerPoint 프레젠테이션</vt:lpstr>
      <vt:lpstr>PowerPoint 프레젠테이션</vt:lpstr>
      <vt:lpstr>Question 6. 웹 서버의 라우팅?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Question 7. Restful API? (REspresentational  State  Transfer)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소프트웨어 테스트 중요성</dc:title>
  <dc:creator>In_sang</dc:creator>
  <cp:lastModifiedBy>Windows 사용자</cp:lastModifiedBy>
  <cp:revision>236</cp:revision>
  <dcterms:created xsi:type="dcterms:W3CDTF">2017-05-29T01:33:44Z</dcterms:created>
  <dcterms:modified xsi:type="dcterms:W3CDTF">2019-11-13T07:08:52Z</dcterms:modified>
</cp:coreProperties>
</file>